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3.xml" ContentType="application/vnd.openxmlformats-officedocument.theme+xml"/>
  <Override PartName="/ppt/slideLayouts/slideLayout64.xml" ContentType="application/vnd.openxmlformats-officedocument.presentationml.slideLayout+xml"/>
  <Override PartName="/ppt/theme/theme4.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47"/>
  </p:notesMasterIdLst>
  <p:sldIdLst>
    <p:sldId id="257" r:id="rId6"/>
    <p:sldId id="8414" r:id="rId7"/>
    <p:sldId id="8419" r:id="rId8"/>
    <p:sldId id="4312" r:id="rId9"/>
    <p:sldId id="1824" r:id="rId10"/>
    <p:sldId id="2507" r:id="rId11"/>
    <p:sldId id="8420" r:id="rId12"/>
    <p:sldId id="8421" r:id="rId13"/>
    <p:sldId id="1844" r:id="rId14"/>
    <p:sldId id="1845" r:id="rId15"/>
    <p:sldId id="8422" r:id="rId16"/>
    <p:sldId id="8423" r:id="rId17"/>
    <p:sldId id="1881" r:id="rId18"/>
    <p:sldId id="1882" r:id="rId19"/>
    <p:sldId id="1883" r:id="rId20"/>
    <p:sldId id="1842" r:id="rId21"/>
    <p:sldId id="1843" r:id="rId22"/>
    <p:sldId id="1885" r:id="rId23"/>
    <p:sldId id="1775" r:id="rId24"/>
    <p:sldId id="1894" r:id="rId25"/>
    <p:sldId id="1756" r:id="rId26"/>
    <p:sldId id="1757" r:id="rId27"/>
    <p:sldId id="1758" r:id="rId28"/>
    <p:sldId id="1759" r:id="rId29"/>
    <p:sldId id="1782" r:id="rId30"/>
    <p:sldId id="1886" r:id="rId31"/>
    <p:sldId id="1761" r:id="rId32"/>
    <p:sldId id="1606" r:id="rId33"/>
    <p:sldId id="1888" r:id="rId34"/>
    <p:sldId id="1889" r:id="rId35"/>
    <p:sldId id="1890" r:id="rId36"/>
    <p:sldId id="1891" r:id="rId37"/>
    <p:sldId id="1841" r:id="rId38"/>
    <p:sldId id="1937" r:id="rId39"/>
    <p:sldId id="1944" r:id="rId40"/>
    <p:sldId id="1941" r:id="rId41"/>
    <p:sldId id="282" r:id="rId42"/>
    <p:sldId id="4357" r:id="rId43"/>
    <p:sldId id="8379" r:id="rId44"/>
    <p:sldId id="581" r:id="rId45"/>
    <p:sldId id="1611" r:id="rId46"/>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73A65"/>
    <a:srgbClr val="3498DB"/>
    <a:srgbClr val="0078D4"/>
    <a:srgbClr val="29BCEE"/>
    <a:srgbClr val="512BD4"/>
    <a:srgbClr val="113046"/>
    <a:srgbClr val="F6F6F6"/>
    <a:srgbClr val="FFFFFF"/>
    <a:srgbClr val="F8F8F8"/>
    <a:srgbClr val="00488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9" autoAdjust="0"/>
    <p:restoredTop sz="80425" autoAdjust="0"/>
  </p:normalViewPr>
  <p:slideViewPr>
    <p:cSldViewPr snapToGrid="0">
      <p:cViewPr>
        <p:scale>
          <a:sx n="62" d="100"/>
          <a:sy n="62" d="100"/>
        </p:scale>
        <p:origin x="660" y="9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4/17/2019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9844603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2356530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251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4/17/2019 10:39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281347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1" u="none" dirty="0"/>
              <a:t>App</a:t>
            </a:r>
            <a:r>
              <a:rPr lang="de-DE" b="1" u="none" baseline="0" dirty="0"/>
              <a:t> </a:t>
            </a:r>
            <a:r>
              <a:rPr lang="de-DE" b="1" u="none" baseline="0" dirty="0" err="1"/>
              <a:t>Use</a:t>
            </a:r>
            <a:r>
              <a:rPr lang="de-DE" b="1" u="none" baseline="0" dirty="0"/>
              <a:t> Case: </a:t>
            </a:r>
            <a:r>
              <a:rPr lang="de-DE" b="0" u="none" baseline="0" dirty="0"/>
              <a:t>B2E</a:t>
            </a:r>
            <a:endParaRPr lang="de-DE" b="1" u="none" baseline="0" dirty="0"/>
          </a:p>
          <a:p>
            <a:r>
              <a:rPr lang="de-DE" b="1" u="none" baseline="0" dirty="0"/>
              <a:t>Products: </a:t>
            </a:r>
            <a:r>
              <a:rPr lang="de-DE" b="0" u="none" baseline="0" dirty="0"/>
              <a:t>Xamarin </a:t>
            </a:r>
            <a:r>
              <a:rPr lang="de-DE" b="0" u="none" baseline="0" dirty="0" err="1"/>
              <a:t>for</a:t>
            </a:r>
            <a:r>
              <a:rPr lang="de-DE" b="0" u="none" baseline="0" dirty="0"/>
              <a:t> Visual Studio, </a:t>
            </a:r>
            <a:r>
              <a:rPr lang="de-DE" b="0" u="none" baseline="0" dirty="0" err="1"/>
              <a:t>Azure</a:t>
            </a:r>
            <a:r>
              <a:rPr lang="de-DE" b="0" u="none" baseline="0" dirty="0"/>
              <a:t>, VSTS</a:t>
            </a:r>
          </a:p>
          <a:p>
            <a:r>
              <a:rPr lang="de-DE" b="1" u="none" baseline="0" dirty="0"/>
              <a:t>Business Challenge: </a:t>
            </a:r>
            <a:r>
              <a:rPr lang="en-US" b="0" u="none" baseline="0" dirty="0"/>
              <a:t>Coca-Cola Bottling Co. Consolidated needed to equip its field sales staff to drive more revenue and repeat customers, allowing them customize sales proposals for every customers’ unique needs from anywhere – including areas with extremely limited connectivity. </a:t>
            </a:r>
          </a:p>
          <a:p>
            <a:endParaRPr lang="en-US" b="1" u="sng" dirty="0"/>
          </a:p>
          <a:p>
            <a:pPr marL="0" marR="0" indent="0" algn="l" defTabSz="914400" rtl="0" eaLnBrk="1" fontAlgn="auto" latinLnBrk="0" hangingPunct="1">
              <a:lnSpc>
                <a:spcPct val="117999"/>
              </a:lnSpc>
              <a:spcBef>
                <a:spcPts val="0"/>
              </a:spcBef>
              <a:spcAft>
                <a:spcPts val="0"/>
              </a:spcAft>
              <a:buClrTx/>
              <a:buSzTx/>
              <a:buFontTx/>
              <a:buNone/>
              <a:tabLst/>
              <a:defRPr/>
            </a:pPr>
            <a:r>
              <a:rPr lang="en-US" b="1" u="sng" dirty="0"/>
              <a:t>Talking Points:</a:t>
            </a:r>
            <a:endParaRPr lang="en-US" b="0" u="none" dirty="0"/>
          </a:p>
          <a:p>
            <a:endParaRPr lang="en-US" sz="900" b="0" i="0" u="none" strike="noStrike" kern="1200" cap="none" baseline="0" dirty="0">
              <a:solidFill>
                <a:schemeClr val="dk1"/>
              </a:solidFill>
              <a:effectLst/>
              <a:latin typeface="Helvetica Neue"/>
              <a:ea typeface="Helvetica Neue"/>
              <a:cs typeface="Helvetica Neue"/>
              <a:sym typeface="Helvetica Neue"/>
            </a:endParaRPr>
          </a:p>
          <a:p>
            <a:pPr marL="171450" indent="-171450">
              <a:buFont typeface="Arial" charset="0"/>
              <a:buChar char="•"/>
            </a:pPr>
            <a:r>
              <a:rPr lang="en-US" sz="900" b="0" i="0" u="none" strike="noStrike" kern="1200" cap="none" baseline="0" dirty="0">
                <a:solidFill>
                  <a:schemeClr val="dk1"/>
                </a:solidFill>
                <a:effectLst/>
                <a:latin typeface="Helvetica Neue"/>
                <a:ea typeface="Helvetica Neue"/>
                <a:cs typeface="Helvetica Neue"/>
                <a:sym typeface="Helvetica Neue"/>
              </a:rPr>
              <a:t>Coca-Cola Bottling has revolutionized how their salesforce operates in the field with end-to-end mobile DevOps. </a:t>
            </a:r>
          </a:p>
          <a:p>
            <a:endParaRPr lang="en-US" sz="900" b="0" i="0" u="none" strike="noStrike" kern="1200" cap="none" baseline="0" dirty="0">
              <a:solidFill>
                <a:schemeClr val="dk1"/>
              </a:solidFill>
              <a:effectLst/>
              <a:latin typeface="Helvetica Neue"/>
              <a:ea typeface="Helvetica Neue"/>
              <a:cs typeface="Helvetica Neue"/>
              <a:sym typeface="Helvetica Neue"/>
            </a:endParaRPr>
          </a:p>
          <a:p>
            <a:pPr marL="171450" indent="-171450">
              <a:buFont typeface="Arial" charset="0"/>
              <a:buChar char="•"/>
            </a:pPr>
            <a:r>
              <a:rPr lang="en-US" sz="900" b="1" i="0" u="none" strike="noStrike" kern="1200" cap="none" baseline="0" dirty="0">
                <a:solidFill>
                  <a:schemeClr val="dk1"/>
                </a:solidFill>
                <a:effectLst/>
                <a:latin typeface="Helvetica Neue"/>
                <a:ea typeface="Helvetica Neue"/>
                <a:cs typeface="Helvetica Neue"/>
                <a:sym typeface="Helvetica Neue"/>
              </a:rPr>
              <a:t>Before,</a:t>
            </a:r>
            <a:r>
              <a:rPr lang="en-US" sz="900" b="0" i="0" u="none" strike="noStrike" kern="1200" cap="none" baseline="0" dirty="0">
                <a:solidFill>
                  <a:schemeClr val="dk1"/>
                </a:solidFill>
                <a:effectLst/>
                <a:latin typeface="Helvetica Neue"/>
                <a:ea typeface="Helvetica Neue"/>
                <a:cs typeface="Helvetica Neue"/>
                <a:sym typeface="Helvetica Neue"/>
              </a:rPr>
              <a:t> Coca-Cola Bottling Co. sales reps had to sort through bulky, multi-page PDF catalogs for sales conversations. As they spend 80% of their days in the field, sales reps didn’t have time send manual orders for approval until the very end of their day or workweek, losing precious momentum with their customers. Additionally, these reps are often visiting rural areas with spotty internet connections, making it nearly impossible to access mobile information.</a:t>
            </a:r>
            <a:br>
              <a:rPr lang="en-US" sz="900" b="0" i="0" u="none" strike="noStrike" kern="1200" cap="none" baseline="0" dirty="0">
                <a:solidFill>
                  <a:schemeClr val="dk1"/>
                </a:solidFill>
                <a:effectLst/>
                <a:latin typeface="Helvetica Neue"/>
                <a:ea typeface="Helvetica Neue"/>
                <a:cs typeface="Helvetica Neue"/>
                <a:sym typeface="Helvetica Neue"/>
              </a:rPr>
            </a:br>
            <a:endParaRPr lang="en-US" sz="900" b="0" i="0" u="none" strike="noStrike" kern="1200" cap="none" baseline="0" dirty="0">
              <a:solidFill>
                <a:schemeClr val="dk1"/>
              </a:solidFill>
              <a:effectLst/>
              <a:latin typeface="Helvetica Neue"/>
              <a:ea typeface="Helvetica Neue"/>
              <a:cs typeface="Helvetica Neue"/>
              <a:sym typeface="Helvetica Neue"/>
            </a:endParaRPr>
          </a:p>
          <a:p>
            <a:pPr marL="171450" indent="-171450">
              <a:buFont typeface="Arial" charset="0"/>
              <a:buChar char="•"/>
            </a:pPr>
            <a:r>
              <a:rPr lang="en-US" sz="900" b="0" i="0" u="none" strike="noStrike" kern="1200" cap="none" baseline="0" dirty="0">
                <a:solidFill>
                  <a:schemeClr val="dk1"/>
                </a:solidFill>
                <a:effectLst/>
                <a:latin typeface="Helvetica Neue"/>
                <a:ea typeface="Helvetica Neue"/>
                <a:cs typeface="Helvetica Neue"/>
                <a:sym typeface="Helvetica Neue"/>
              </a:rPr>
              <a:t>But with the help of Microsoft and Xamarin, Coca-Cola Bottling Co. has transformed their sales process. Using a combination of Xamarin for Visual Studio, Azure, Visual Studio Team Services, its development team created a dynamic, customizable field sales app, equipping sellers with real-time customer details and product information. They don’t have to worry about connectivity, as their data is immediately synced in any offline situation and reported when they return to a service area. Coca-Cola Bottling Co.’s more than 1,000 sales representatives are able to stay in the field and make more sales – while turning contracts around at the touch of a finger.</a:t>
            </a:r>
          </a:p>
          <a:p>
            <a:endParaRPr lang="de-DE"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4/17/2019</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0" cap="none" spc="0" normalizeH="0" baseline="0" noProof="0" dirty="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988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4/17/2019 10:35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40</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4/17/2019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4/17/2019 10:00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900255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s-IS" dirty="0"/>
          </a:p>
        </p:txBody>
      </p:sp>
    </p:spTree>
    <p:extLst>
      <p:ext uri="{BB962C8B-B14F-4D97-AF65-F5344CB8AC3E}">
        <p14:creationId xmlns:p14="http://schemas.microsoft.com/office/powerpoint/2010/main" val="2552452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4/17/2019 10:35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91413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145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693615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755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4/17/2019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9368898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0078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3901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59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94762"/>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Section Title dark">
    <p:bg>
      <p:bgPr>
        <a:solidFill>
          <a:srgbClr val="0078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0457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553998"/>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430887"/>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4/17/2019</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3988892331"/>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33118857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6098512" cy="6858000"/>
          </a:xfrm>
          <a:prstGeom prst="rect">
            <a:avLst/>
          </a:prstGeom>
          <a:solidFill>
            <a:srgbClr val="0070C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algn="ctr" defTabSz="894953" fontAlgn="base">
              <a:lnSpc>
                <a:spcPct val="90000"/>
              </a:lnSpc>
              <a:spcBef>
                <a:spcPct val="0"/>
              </a:spcBef>
              <a:spcAft>
                <a:spcPct val="0"/>
              </a:spcAft>
              <a:defRPr/>
            </a:pPr>
            <a:endParaRPr lang="en-US" sz="1959" spc="-49">
              <a:gradFill>
                <a:gsLst>
                  <a:gs pos="0">
                    <a:srgbClr val="FFFFFF"/>
                  </a:gs>
                  <a:gs pos="100000">
                    <a:srgbClr val="FFFFFF"/>
                  </a:gs>
                </a:gsLst>
                <a:lin ang="5400000" scaled="0"/>
              </a:gradFill>
            </a:endParaRPr>
          </a:p>
        </p:txBody>
      </p:sp>
      <p:sp>
        <p:nvSpPr>
          <p:cNvPr id="6" name="Title 1"/>
          <p:cNvSpPr>
            <a:spLocks noGrp="1"/>
          </p:cNvSpPr>
          <p:nvPr>
            <p:ph type="title"/>
          </p:nvPr>
        </p:nvSpPr>
        <p:spPr>
          <a:xfrm>
            <a:off x="269242" y="289513"/>
            <a:ext cx="5378550" cy="1493941"/>
          </a:xfrm>
        </p:spPr>
        <p:txBody>
          <a:bodyPr/>
          <a:lstStyle>
            <a:lvl1pPr>
              <a:defRPr sz="4117">
                <a:solidFill>
                  <a:schemeClr val="tx1"/>
                </a:solidFill>
              </a:defRPr>
            </a:lvl1pPr>
          </a:lstStyle>
          <a:p>
            <a:r>
              <a:rPr lang="en-US"/>
              <a:t>Click to edit Master title style</a:t>
            </a:r>
          </a:p>
        </p:txBody>
      </p:sp>
      <p:sp>
        <p:nvSpPr>
          <p:cNvPr id="7" name="Text Placeholder 3"/>
          <p:cNvSpPr>
            <a:spLocks noGrp="1"/>
          </p:cNvSpPr>
          <p:nvPr>
            <p:ph type="body" sz="quarter" idx="11"/>
          </p:nvPr>
        </p:nvSpPr>
        <p:spPr>
          <a:xfrm>
            <a:off x="269244" y="1783454"/>
            <a:ext cx="5378548" cy="2596904"/>
          </a:xfrm>
        </p:spPr>
        <p:txBody>
          <a:bodyPr wrap="square">
            <a:spAutoFit/>
          </a:bodyPr>
          <a:lstStyle>
            <a:lvl1pPr marL="0" indent="0">
              <a:spcBef>
                <a:spcPts val="1198"/>
              </a:spcBef>
              <a:buClr>
                <a:schemeClr val="tx1"/>
              </a:buClr>
              <a:buFont typeface="Wingdings" pitchFamily="2" charset="2"/>
              <a:buNone/>
              <a:defRPr sz="3921">
                <a:solidFill>
                  <a:schemeClr val="tx1"/>
                </a:solidFill>
              </a:defRPr>
            </a:lvl1pPr>
            <a:lvl2pPr marL="0" indent="0">
              <a:buNone/>
              <a:defRPr sz="1959">
                <a:solidFill>
                  <a:schemeClr val="tx1"/>
                </a:solidFill>
              </a:defRPr>
            </a:lvl2pPr>
            <a:lvl3pPr marL="226957" indent="0">
              <a:buNone/>
              <a:tabLst/>
              <a:defRPr sz="1959">
                <a:solidFill>
                  <a:schemeClr val="tx1"/>
                </a:solidFill>
              </a:defRPr>
            </a:lvl3pPr>
            <a:lvl4pPr marL="450807" indent="0">
              <a:buNone/>
              <a:defRPr>
                <a:solidFill>
                  <a:schemeClr val="tx1"/>
                </a:solidFill>
              </a:defRPr>
            </a:lvl4pPr>
            <a:lvl5pPr marL="671546"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2218471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theme" Target="../theme/theme2.xml"/><Relationship Id="rId5" Type="http://schemas.openxmlformats.org/officeDocument/2006/relationships/slideLayout" Target="../slideLayouts/slideLayout57.xml"/><Relationship Id="rId4" Type="http://schemas.openxmlformats.org/officeDocument/2006/relationships/slideLayout" Target="../slideLayouts/slideLayout56.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theme" Target="../theme/theme3.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33" Type="http://schemas.openxmlformats.org/officeDocument/2006/relationships/image" Target="../media/image10.emf"/><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slideLayout" Target="../slideLayouts/slideLayout93.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32" Type="http://schemas.openxmlformats.org/officeDocument/2006/relationships/theme" Target="../theme/theme5.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31" Type="http://schemas.openxmlformats.org/officeDocument/2006/relationships/slideLayout" Target="../slideLayouts/slideLayout95.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slideLayout" Target="../slideLayouts/slideLayout94.xml"/><Relationship Id="rId8" Type="http://schemas.openxmlformats.org/officeDocument/2006/relationships/slideLayout" Target="../slideLayouts/slideLayout7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4085"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7" r:id="rId31"/>
    <p:sldLayoutId id="2147484058" r:id="rId32"/>
    <p:sldLayoutId id="2147484059" r:id="rId33"/>
    <p:sldLayoutId id="2147484060" r:id="rId34"/>
    <p:sldLayoutId id="2147484061" r:id="rId35"/>
    <p:sldLayoutId id="2147484062" r:id="rId36"/>
    <p:sldLayoutId id="2147484063" r:id="rId37"/>
    <p:sldLayoutId id="2147484064" r:id="rId38"/>
    <p:sldLayoutId id="2147484065" r:id="rId39"/>
    <p:sldLayoutId id="2147484066" r:id="rId40"/>
    <p:sldLayoutId id="2147484067" r:id="rId41"/>
    <p:sldLayoutId id="2147484068" r:id="rId42"/>
    <p:sldLayoutId id="2147484069" r:id="rId43"/>
    <p:sldLayoutId id="2147484070" r:id="rId44"/>
    <p:sldLayoutId id="2147484071" r:id="rId45"/>
    <p:sldLayoutId id="2147484072" r:id="rId46"/>
    <p:sldLayoutId id="2147484073" r:id="rId47"/>
    <p:sldLayoutId id="2147484074" r:id="rId48"/>
    <p:sldLayoutId id="2147484075" r:id="rId49"/>
    <p:sldLayoutId id="2147484076" r:id="rId50"/>
    <p:sldLayoutId id="2147484190" r:id="rId51"/>
    <p:sldLayoutId id="2147484196" r:id="rId52"/>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 id="2147484191" r:id="rId27"/>
    <p:sldLayoutId id="2147484192" r:id="rId28"/>
    <p:sldLayoutId id="2147484193" r:id="rId29"/>
    <p:sldLayoutId id="2147484194" r:id="rId30"/>
    <p:sldLayoutId id="2147484195" r:id="rId3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3.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3.xml"/></Relationships>
</file>

<file path=ppt/slides/_rels/slide1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3.xml"/></Relationships>
</file>

<file path=ppt/slides/_rels/slide1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3.xml"/></Relationships>
</file>

<file path=ppt/slides/_rels/slide18.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92.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84.xml"/><Relationship Id="rId4" Type="http://schemas.openxmlformats.org/officeDocument/2006/relationships/image" Target="../media/image54.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84.xml"/><Relationship Id="rId4" Type="http://schemas.openxmlformats.org/officeDocument/2006/relationships/image" Target="../media/image54.sv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84.xml"/><Relationship Id="rId4" Type="http://schemas.openxmlformats.org/officeDocument/2006/relationships/image" Target="../media/image56.sv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xml"/><Relationship Id="rId1" Type="http://schemas.openxmlformats.org/officeDocument/2006/relationships/slideLayout" Target="../slideLayouts/slideLayout93.xml"/><Relationship Id="rId4" Type="http://schemas.openxmlformats.org/officeDocument/2006/relationships/image" Target="../media/image58.sv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84.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4.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4.xml"/><Relationship Id="rId1" Type="http://schemas.openxmlformats.org/officeDocument/2006/relationships/vmlDrawing" Target="../drawings/vmlDrawing1.vml"/><Relationship Id="rId5" Type="http://schemas.openxmlformats.org/officeDocument/2006/relationships/image" Target="../media/image61.wmf"/><Relationship Id="rId4" Type="http://schemas.openxmlformats.org/officeDocument/2006/relationships/oleObject" Target="../embeddings/oleObject1.bin"/></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84.xml"/><Relationship Id="rId6" Type="http://schemas.openxmlformats.org/officeDocument/2006/relationships/image" Target="../media/image60.svg"/><Relationship Id="rId5" Type="http://schemas.openxmlformats.org/officeDocument/2006/relationships/image" Target="../media/image59.png"/><Relationship Id="rId4" Type="http://schemas.openxmlformats.org/officeDocument/2006/relationships/image" Target="../media/image54.svg"/></Relationships>
</file>

<file path=ppt/slides/_rels/slide26.xml.rels><?xml version="1.0" encoding="UTF-8" standalone="yes"?>
<Relationships xmlns="http://schemas.openxmlformats.org/package/2006/relationships"><Relationship Id="rId3" Type="http://schemas.openxmlformats.org/officeDocument/2006/relationships/image" Target="../media/image63.svg"/><Relationship Id="rId2" Type="http://schemas.openxmlformats.org/officeDocument/2006/relationships/image" Target="../media/image62.png"/><Relationship Id="rId1" Type="http://schemas.openxmlformats.org/officeDocument/2006/relationships/slideLayout" Target="../slideLayouts/slideLayout92.xml"/></Relationships>
</file>

<file path=ppt/slides/_rels/slide27.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62.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svg"/><Relationship Id="rId2" Type="http://schemas.openxmlformats.org/officeDocument/2006/relationships/notesSlide" Target="../notesSlides/notesSlide12.xml"/><Relationship Id="rId1" Type="http://schemas.openxmlformats.org/officeDocument/2006/relationships/slideLayout" Target="../slideLayouts/slideLayout84.xml"/><Relationship Id="rId6" Type="http://schemas.openxmlformats.org/officeDocument/2006/relationships/image" Target="../media/image67.sv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svg"/><Relationship Id="rId4" Type="http://schemas.openxmlformats.org/officeDocument/2006/relationships/image" Target="../media/image65.svg"/><Relationship Id="rId9" Type="http://schemas.openxmlformats.org/officeDocument/2006/relationships/image" Target="../media/image70.png"/><Relationship Id="rId14" Type="http://schemas.openxmlformats.org/officeDocument/2006/relationships/image" Target="../media/image74.sv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3.xml"/><Relationship Id="rId1" Type="http://schemas.openxmlformats.org/officeDocument/2006/relationships/tags" Target="../tags/tag1.xml"/><Relationship Id="rId4" Type="http://schemas.openxmlformats.org/officeDocument/2006/relationships/image" Target="../media/image75.png"/></Relationships>
</file>

<file path=ppt/slides/_rels/slide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2.xml"/></Relationships>
</file>

<file path=ppt/slides/_rels/slide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3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3.png"/><Relationship Id="rId5" Type="http://schemas.openxmlformats.org/officeDocument/2006/relationships/image" Target="../media/image82.jpg"/><Relationship Id="rId4" Type="http://schemas.openxmlformats.org/officeDocument/2006/relationships/image" Target="../media/image81.pn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4.xml"/><Relationship Id="rId1" Type="http://schemas.openxmlformats.org/officeDocument/2006/relationships/slideLayout" Target="../slideLayouts/slideLayout95.xml"/><Relationship Id="rId5" Type="http://schemas.openxmlformats.org/officeDocument/2006/relationships/image" Target="../media/image86.tiff"/><Relationship Id="rId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8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emf"/><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28.emf"/><Relationship Id="rId4" Type="http://schemas.openxmlformats.org/officeDocument/2006/relationships/image" Target="../media/image27.emf"/><Relationship Id="rId9"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3A6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Using Azure to Create</a:t>
            </a:r>
            <a:br>
              <a:rPr lang="en-US" dirty="0"/>
            </a:br>
            <a:r>
              <a:rPr lang="en-US" dirty="0"/>
              <a:t>Cloud-Enabled Mobile Apps</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sz="2800" dirty="0">
                <a:latin typeface="+mn-lt"/>
              </a:rPr>
              <a:t>Matthew Leibowitz</a:t>
            </a:r>
          </a:p>
          <a:p>
            <a:r>
              <a:rPr lang="en-US" sz="2800" dirty="0">
                <a:latin typeface="+mn-lt"/>
              </a:rPr>
              <a:t>Software Engineer @ Microsoft</a:t>
            </a:r>
          </a:p>
          <a:p>
            <a:endParaRPr lang="en-US" sz="2400" b="1" dirty="0">
              <a:latin typeface="+mn-lt"/>
            </a:endParaRPr>
          </a:p>
          <a:p>
            <a:r>
              <a:rPr lang="en-US" sz="2400" b="1" dirty="0">
                <a:latin typeface="+mn-lt"/>
              </a:rPr>
              <a:t>@mattleibow</a:t>
            </a:r>
          </a:p>
          <a:p>
            <a:r>
              <a:rPr lang="en-US" sz="2400" b="1" dirty="0">
                <a:latin typeface="+mn-lt"/>
              </a:rPr>
              <a:t>maleib@microsoft.com</a:t>
            </a:r>
          </a:p>
          <a:p>
            <a:endParaRPr lang="en-US" dirty="0">
              <a:latin typeface="+mn-lt"/>
            </a:endParaRPr>
          </a:p>
        </p:txBody>
      </p:sp>
      <p:pic>
        <p:nvPicPr>
          <p:cNvPr id="6" name="Picture 5">
            <a:extLst>
              <a:ext uri="{FF2B5EF4-FFF2-40B4-BE49-F238E27FC236}">
                <a16:creationId xmlns:a16="http://schemas.microsoft.com/office/drawing/2014/main" id="{21799F8E-FD8F-49F9-8C15-497C51D7DEF0}"/>
              </a:ext>
            </a:extLst>
          </p:cNvPr>
          <p:cNvPicPr>
            <a:picLocks noChangeAspect="1"/>
          </p:cNvPicPr>
          <p:nvPr/>
        </p:nvPicPr>
        <p:blipFill rotWithShape="1">
          <a:blip r:embed="rId3"/>
          <a:srcRect l="3638" t="27806" r="63105" b="28996"/>
          <a:stretch/>
        </p:blipFill>
        <p:spPr>
          <a:xfrm>
            <a:off x="10004321" y="593724"/>
            <a:ext cx="1484671" cy="1377460"/>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6314" t="56840" r="69032" b="19124"/>
          <a:stretch/>
        </p:blipFill>
        <p:spPr>
          <a:xfrm>
            <a:off x="1744425" y="1791315"/>
            <a:ext cx="3282940" cy="3246429"/>
          </a:xfrm>
          <a:prstGeom prst="rect">
            <a:avLst/>
          </a:prstGeom>
        </p:spPr>
      </p:pic>
      <p:pic>
        <p:nvPicPr>
          <p:cNvPr id="7" name="Picture 6">
            <a:extLst>
              <a:ext uri="{FF2B5EF4-FFF2-40B4-BE49-F238E27FC236}">
                <a16:creationId xmlns:a16="http://schemas.microsoft.com/office/drawing/2014/main" id="{0265A0DF-E901-4931-AA75-2A51D137FEA6}"/>
              </a:ext>
            </a:extLst>
          </p:cNvPr>
          <p:cNvPicPr>
            <a:picLocks noChangeAspect="1"/>
          </p:cNvPicPr>
          <p:nvPr/>
        </p:nvPicPr>
        <p:blipFill rotWithShape="1">
          <a:blip r:embed="rId2"/>
          <a:srcRect l="7005" t="80605" r="68341" b="9475"/>
          <a:stretch/>
        </p:blipFill>
        <p:spPr>
          <a:xfrm>
            <a:off x="7167531" y="2759115"/>
            <a:ext cx="3282940" cy="1339770"/>
          </a:xfrm>
          <a:prstGeom prst="rect">
            <a:avLst/>
          </a:prstGeom>
        </p:spPr>
      </p:pic>
    </p:spTree>
    <p:extLst>
      <p:ext uri="{BB962C8B-B14F-4D97-AF65-F5344CB8AC3E}">
        <p14:creationId xmlns:p14="http://schemas.microsoft.com/office/powerpoint/2010/main" val="1026664379"/>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36222" t="49843" r="36264" b="26388"/>
          <a:stretch/>
        </p:blipFill>
        <p:spPr>
          <a:xfrm>
            <a:off x="1686064" y="1710516"/>
            <a:ext cx="3663737" cy="3210374"/>
          </a:xfrm>
          <a:prstGeom prst="rect">
            <a:avLst/>
          </a:prstGeom>
        </p:spPr>
      </p:pic>
      <p:pic>
        <p:nvPicPr>
          <p:cNvPr id="3" name="Picture 2">
            <a:extLst>
              <a:ext uri="{FF2B5EF4-FFF2-40B4-BE49-F238E27FC236}">
                <a16:creationId xmlns:a16="http://schemas.microsoft.com/office/drawing/2014/main" id="{BC4728EA-0159-4EA8-A087-9C8B026F4F0D}"/>
              </a:ext>
            </a:extLst>
          </p:cNvPr>
          <p:cNvPicPr>
            <a:picLocks noChangeAspect="1"/>
          </p:cNvPicPr>
          <p:nvPr/>
        </p:nvPicPr>
        <p:blipFill rotWithShape="1">
          <a:blip r:embed="rId2"/>
          <a:srcRect l="36222" t="73405" r="36264" b="4412"/>
          <a:stretch/>
        </p:blipFill>
        <p:spPr>
          <a:xfrm>
            <a:off x="7303683" y="1930873"/>
            <a:ext cx="3663737" cy="2996255"/>
          </a:xfrm>
          <a:prstGeom prst="rect">
            <a:avLst/>
          </a:prstGeom>
        </p:spPr>
      </p:pic>
    </p:spTree>
    <p:extLst>
      <p:ext uri="{BB962C8B-B14F-4D97-AF65-F5344CB8AC3E}">
        <p14:creationId xmlns:p14="http://schemas.microsoft.com/office/powerpoint/2010/main" val="25976001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67746" t="65110" r="8196" b="13217"/>
          <a:stretch/>
        </p:blipFill>
        <p:spPr>
          <a:xfrm>
            <a:off x="1707546" y="1917641"/>
            <a:ext cx="3203468" cy="2927307"/>
          </a:xfrm>
          <a:prstGeom prst="rect">
            <a:avLst/>
          </a:prstGeom>
        </p:spPr>
      </p:pic>
      <p:pic>
        <p:nvPicPr>
          <p:cNvPr id="3" name="Picture 2">
            <a:extLst>
              <a:ext uri="{FF2B5EF4-FFF2-40B4-BE49-F238E27FC236}">
                <a16:creationId xmlns:a16="http://schemas.microsoft.com/office/drawing/2014/main" id="{14E16C30-2E2B-408A-8568-745AFE845538}"/>
              </a:ext>
            </a:extLst>
          </p:cNvPr>
          <p:cNvPicPr>
            <a:picLocks noChangeAspect="1"/>
          </p:cNvPicPr>
          <p:nvPr/>
        </p:nvPicPr>
        <p:blipFill rotWithShape="1">
          <a:blip r:embed="rId2"/>
          <a:srcRect l="67746" t="86609" r="8196" b="3315"/>
          <a:stretch/>
        </p:blipFill>
        <p:spPr>
          <a:xfrm>
            <a:off x="7538835" y="2748643"/>
            <a:ext cx="3203468" cy="1360715"/>
          </a:xfrm>
          <a:prstGeom prst="rect">
            <a:avLst/>
          </a:prstGeom>
        </p:spPr>
      </p:pic>
    </p:spTree>
    <p:extLst>
      <p:ext uri="{BB962C8B-B14F-4D97-AF65-F5344CB8AC3E}">
        <p14:creationId xmlns:p14="http://schemas.microsoft.com/office/powerpoint/2010/main" val="284291457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D683-A6AE-4357-936D-59BB86E09A58}"/>
              </a:ext>
            </a:extLst>
          </p:cNvPr>
          <p:cNvSpPr>
            <a:spLocks noGrp="1"/>
          </p:cNvSpPr>
          <p:nvPr>
            <p:ph type="title"/>
          </p:nvPr>
        </p:nvSpPr>
        <p:spPr/>
        <p:txBody>
          <a:bodyPr/>
          <a:lstStyle/>
          <a:p>
            <a:r>
              <a:rPr lang="en-US" dirty="0"/>
              <a:t>Authentication</a:t>
            </a:r>
          </a:p>
        </p:txBody>
      </p:sp>
      <p:pic>
        <p:nvPicPr>
          <p:cNvPr id="5122" name="Picture 2" descr="https://azurecomcdn.azureedge.net/cvt-56889b1df18e3a0444e6175de2dcf863920bf8116bc9834271c3fb3672dedcfe/images/page/services/active-directory/protect.png">
            <a:extLst>
              <a:ext uri="{FF2B5EF4-FFF2-40B4-BE49-F238E27FC236}">
                <a16:creationId xmlns:a16="http://schemas.microsoft.com/office/drawing/2014/main" id="{97494487-0BA7-4EC2-8F19-C260EAE15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788" y="2652528"/>
            <a:ext cx="1299350" cy="1265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02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6A6E-9C56-45BC-A1BF-8FEA2AAD5655}"/>
              </a:ext>
            </a:extLst>
          </p:cNvPr>
          <p:cNvSpPr>
            <a:spLocks noGrp="1"/>
          </p:cNvSpPr>
          <p:nvPr>
            <p:ph type="title"/>
          </p:nvPr>
        </p:nvSpPr>
        <p:spPr/>
        <p:txBody>
          <a:bodyPr/>
          <a:lstStyle/>
          <a:p>
            <a:r>
              <a:rPr lang="en-US" dirty="0"/>
              <a:t>Azure Active Directory</a:t>
            </a:r>
          </a:p>
        </p:txBody>
      </p:sp>
      <p:sp>
        <p:nvSpPr>
          <p:cNvPr id="3" name="Text Placeholder 2">
            <a:extLst>
              <a:ext uri="{FF2B5EF4-FFF2-40B4-BE49-F238E27FC236}">
                <a16:creationId xmlns:a16="http://schemas.microsoft.com/office/drawing/2014/main" id="{B11A67CB-3D65-4BD5-9F2E-E139B9482437}"/>
              </a:ext>
            </a:extLst>
          </p:cNvPr>
          <p:cNvSpPr>
            <a:spLocks noGrp="1"/>
          </p:cNvSpPr>
          <p:nvPr>
            <p:ph type="body" sz="quarter" idx="10"/>
          </p:nvPr>
        </p:nvSpPr>
        <p:spPr/>
        <p:txBody>
          <a:bodyPr/>
          <a:lstStyle/>
          <a:p>
            <a:r>
              <a:rPr lang="en-US" dirty="0"/>
              <a:t>Seamless, secure identity, and access management</a:t>
            </a:r>
          </a:p>
          <a:p>
            <a:r>
              <a:rPr lang="en-US" dirty="0"/>
              <a:t>Multi-factor Auth</a:t>
            </a:r>
          </a:p>
          <a:p>
            <a:r>
              <a:rPr lang="en-US" dirty="0"/>
              <a:t>Cross-platform SDK</a:t>
            </a:r>
          </a:p>
          <a:p>
            <a:endParaRPr lang="en-US" dirty="0"/>
          </a:p>
        </p:txBody>
      </p:sp>
      <p:pic>
        <p:nvPicPr>
          <p:cNvPr id="4100" name="Picture 4" descr="Image result for azure active directory">
            <a:extLst>
              <a:ext uri="{FF2B5EF4-FFF2-40B4-BE49-F238E27FC236}">
                <a16:creationId xmlns:a16="http://schemas.microsoft.com/office/drawing/2014/main" id="{DD930F37-B1BC-4A6F-958C-4729CC490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418" y="862709"/>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21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6A6E-9C56-45BC-A1BF-8FEA2AAD5655}"/>
              </a:ext>
            </a:extLst>
          </p:cNvPr>
          <p:cNvSpPr>
            <a:spLocks noGrp="1"/>
          </p:cNvSpPr>
          <p:nvPr>
            <p:ph type="title"/>
          </p:nvPr>
        </p:nvSpPr>
        <p:spPr/>
        <p:txBody>
          <a:bodyPr/>
          <a:lstStyle/>
          <a:p>
            <a:r>
              <a:rPr lang="en-US" dirty="0"/>
              <a:t>Azure Active Directory B2C</a:t>
            </a:r>
          </a:p>
        </p:txBody>
      </p:sp>
      <p:sp>
        <p:nvSpPr>
          <p:cNvPr id="3" name="Text Placeholder 2">
            <a:extLst>
              <a:ext uri="{FF2B5EF4-FFF2-40B4-BE49-F238E27FC236}">
                <a16:creationId xmlns:a16="http://schemas.microsoft.com/office/drawing/2014/main" id="{B11A67CB-3D65-4BD5-9F2E-E139B9482437}"/>
              </a:ext>
            </a:extLst>
          </p:cNvPr>
          <p:cNvSpPr>
            <a:spLocks noGrp="1"/>
          </p:cNvSpPr>
          <p:nvPr>
            <p:ph type="body" sz="quarter" idx="10"/>
          </p:nvPr>
        </p:nvSpPr>
        <p:spPr/>
        <p:txBody>
          <a:bodyPr/>
          <a:lstStyle/>
          <a:p>
            <a:r>
              <a:rPr lang="en-US" dirty="0"/>
              <a:t>Use social, email, and custom </a:t>
            </a:r>
            <a:r>
              <a:rPr lang="en-US" dirty="0" err="1"/>
              <a:t>IdPs</a:t>
            </a:r>
            <a:endParaRPr lang="en-US" dirty="0"/>
          </a:p>
          <a:p>
            <a:r>
              <a:rPr lang="en-US" dirty="0"/>
              <a:t>Customizable white label solution</a:t>
            </a:r>
          </a:p>
          <a:p>
            <a:r>
              <a:rPr lang="en-US" dirty="0"/>
              <a:t>Multi-Factor Authentication</a:t>
            </a:r>
          </a:p>
          <a:p>
            <a:r>
              <a:rPr lang="en-US" dirty="0"/>
              <a:t>Cross-platform SDK</a:t>
            </a:r>
          </a:p>
        </p:txBody>
      </p:sp>
      <p:pic>
        <p:nvPicPr>
          <p:cNvPr id="4100" name="Picture 4" descr="Image result for azure active directory">
            <a:extLst>
              <a:ext uri="{FF2B5EF4-FFF2-40B4-BE49-F238E27FC236}">
                <a16:creationId xmlns:a16="http://schemas.microsoft.com/office/drawing/2014/main" id="{DD930F37-B1BC-4A6F-958C-4729CC490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418" y="860370"/>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azurecomcdn.azureedge.net/cvt-4dda46e15e6ec639f376c14e0b0bdc986797ba3759833508d28c307ffc80b0b1/images/page/services/active-directory-b2c/any-platform.png">
            <a:extLst>
              <a:ext uri="{FF2B5EF4-FFF2-40B4-BE49-F238E27FC236}">
                <a16:creationId xmlns:a16="http://schemas.microsoft.com/office/drawing/2014/main" id="{C1DBA042-266C-4967-8D9D-DF0CD26B6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917" y="4337263"/>
            <a:ext cx="2988002" cy="206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67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E57FB99-4FF1-4257-A179-4DB5AEBFDCA0}"/>
              </a:ext>
            </a:extLst>
          </p:cNvPr>
          <p:cNvPicPr>
            <a:picLocks noChangeAspect="1"/>
          </p:cNvPicPr>
          <p:nvPr/>
        </p:nvPicPr>
        <p:blipFill>
          <a:blip r:embed="rId2"/>
          <a:stretch>
            <a:fillRect/>
          </a:stretch>
        </p:blipFill>
        <p:spPr>
          <a:xfrm>
            <a:off x="0" y="12644"/>
            <a:ext cx="12192000" cy="6832711"/>
          </a:xfrm>
          <a:prstGeom prst="rect">
            <a:avLst/>
          </a:prstGeom>
        </p:spPr>
      </p:pic>
    </p:spTree>
    <p:extLst>
      <p:ext uri="{BB962C8B-B14F-4D97-AF65-F5344CB8AC3E}">
        <p14:creationId xmlns:p14="http://schemas.microsoft.com/office/powerpoint/2010/main" val="737773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C60DB-D113-4B73-9663-49D118AF3522}"/>
              </a:ext>
            </a:extLst>
          </p:cNvPr>
          <p:cNvPicPr>
            <a:picLocks noChangeAspect="1"/>
          </p:cNvPicPr>
          <p:nvPr/>
        </p:nvPicPr>
        <p:blipFill>
          <a:blip r:embed="rId2"/>
          <a:stretch>
            <a:fillRect/>
          </a:stretch>
        </p:blipFill>
        <p:spPr>
          <a:xfrm>
            <a:off x="-63911" y="-12321"/>
            <a:ext cx="12393562" cy="6897390"/>
          </a:xfrm>
          <a:prstGeom prst="rect">
            <a:avLst/>
          </a:prstGeom>
        </p:spPr>
      </p:pic>
    </p:spTree>
    <p:extLst>
      <p:ext uri="{BB962C8B-B14F-4D97-AF65-F5344CB8AC3E}">
        <p14:creationId xmlns:p14="http://schemas.microsoft.com/office/powerpoint/2010/main" val="39934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D683-A6AE-4357-936D-59BB86E09A58}"/>
              </a:ext>
            </a:extLst>
          </p:cNvPr>
          <p:cNvSpPr>
            <a:spLocks noGrp="1"/>
          </p:cNvSpPr>
          <p:nvPr>
            <p:ph type="title"/>
          </p:nvPr>
        </p:nvSpPr>
        <p:spPr/>
        <p:txBody>
          <a:bodyPr/>
          <a:lstStyle/>
          <a:p>
            <a:r>
              <a:rPr lang="en-US" dirty="0"/>
              <a:t>Data</a:t>
            </a:r>
          </a:p>
        </p:txBody>
      </p:sp>
      <p:pic>
        <p:nvPicPr>
          <p:cNvPr id="3" name="Graphic 2">
            <a:extLst>
              <a:ext uri="{FF2B5EF4-FFF2-40B4-BE49-F238E27FC236}">
                <a16:creationId xmlns:a16="http://schemas.microsoft.com/office/drawing/2014/main" id="{139943CF-E8F9-4A9F-8355-515A3A8612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4872" y="2764421"/>
            <a:ext cx="781029" cy="1041372"/>
          </a:xfrm>
          <a:prstGeom prst="rect">
            <a:avLst/>
          </a:prstGeom>
        </p:spPr>
      </p:pic>
    </p:spTree>
    <p:extLst>
      <p:ext uri="{BB962C8B-B14F-4D97-AF65-F5344CB8AC3E}">
        <p14:creationId xmlns:p14="http://schemas.microsoft.com/office/powerpoint/2010/main" val="16387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1" y="2756681"/>
            <a:ext cx="12192000" cy="41008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42749" y="3039506"/>
            <a:ext cx="5636237" cy="763004"/>
          </a:xfrm>
          <a:prstGeom prst="rect">
            <a:avLst/>
          </a:prstGeom>
        </p:spPr>
        <p:txBody>
          <a:bodyPr lIns="146263" tIns="9142" rIns="146263" bIns="914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016">
              <a:defRPr/>
            </a:pPr>
            <a:r>
              <a:rPr lang="en-US" sz="5294" dirty="0">
                <a:solidFill>
                  <a:srgbClr val="0078D7"/>
                </a:solidFill>
                <a:cs typeface="Segoe UI Semilight" panose="020B0402040204020203" pitchFamily="34" charset="0"/>
              </a:rPr>
              <a:t>SQL Server 2017</a:t>
            </a:r>
          </a:p>
        </p:txBody>
      </p:sp>
      <p:sp>
        <p:nvSpPr>
          <p:cNvPr id="7" name="Rectangle 6"/>
          <p:cNvSpPr/>
          <p:nvPr/>
        </p:nvSpPr>
        <p:spPr>
          <a:xfrm>
            <a:off x="642749" y="4026617"/>
            <a:ext cx="11130608" cy="1478459"/>
          </a:xfrm>
          <a:prstGeom prst="rect">
            <a:avLst/>
          </a:prstGeom>
        </p:spPr>
        <p:txBody>
          <a:bodyPr wrap="square" lIns="146263">
            <a:spAutoFit/>
          </a:bodyPr>
          <a:lstStyle/>
          <a:p>
            <a:pPr defTabSz="931969">
              <a:spcBef>
                <a:spcPct val="0"/>
              </a:spcBef>
              <a:spcAft>
                <a:spcPts val="1200"/>
              </a:spcAft>
              <a:defRPr/>
            </a:pPr>
            <a:r>
              <a:rPr lang="en-US" sz="2353"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Run on Windows Server, Linux, Docker</a:t>
            </a:r>
          </a:p>
          <a:p>
            <a:pPr defTabSz="931969">
              <a:spcBef>
                <a:spcPct val="0"/>
              </a:spcBef>
              <a:spcAft>
                <a:spcPts val="1200"/>
              </a:spcAft>
              <a:defRPr/>
            </a:pPr>
            <a:r>
              <a:rPr lang="en-US" sz="2353"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Industry leading performance with adaptive query processing </a:t>
            </a:r>
          </a:p>
          <a:p>
            <a:pPr defTabSz="931969">
              <a:spcBef>
                <a:spcPct val="0"/>
              </a:spcBef>
              <a:spcAft>
                <a:spcPts val="1200"/>
              </a:spcAft>
              <a:defRPr/>
            </a:pPr>
            <a:r>
              <a:rPr lang="en-US" sz="2353"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In-database advanced Machine Learning with R and Python</a:t>
            </a:r>
          </a:p>
        </p:txBody>
      </p:sp>
      <p:pic>
        <p:nvPicPr>
          <p:cNvPr id="6" name="Graphic 5">
            <a:extLst>
              <a:ext uri="{FF2B5EF4-FFF2-40B4-BE49-F238E27FC236}">
                <a16:creationId xmlns:a16="http://schemas.microsoft.com/office/drawing/2014/main" id="{12225FF7-5D19-493C-BFBB-F11067297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158" y="245451"/>
            <a:ext cx="1687165" cy="2249553"/>
          </a:xfrm>
          <a:prstGeom prst="rect">
            <a:avLst/>
          </a:prstGeom>
        </p:spPr>
      </p:pic>
      <p:sp>
        <p:nvSpPr>
          <p:cNvPr id="9" name="TextBox 8">
            <a:extLst>
              <a:ext uri="{FF2B5EF4-FFF2-40B4-BE49-F238E27FC236}">
                <a16:creationId xmlns:a16="http://schemas.microsoft.com/office/drawing/2014/main" id="{E679A5C5-2E09-48D4-AA00-4E8FA87571D7}"/>
              </a:ext>
            </a:extLst>
          </p:cNvPr>
          <p:cNvSpPr txBox="1"/>
          <p:nvPr/>
        </p:nvSpPr>
        <p:spPr>
          <a:xfrm>
            <a:off x="941557" y="1110195"/>
            <a:ext cx="1398366" cy="1272976"/>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2353" dirty="0">
                <a:solidFill>
                  <a:srgbClr val="D2D2D2">
                    <a:lumMod val="25000"/>
                  </a:srgbClr>
                </a:solidFill>
                <a:latin typeface="Segoe UI"/>
                <a:cs typeface="Segoe UI Semibold" panose="020B0702040204020203" pitchFamily="34" charset="0"/>
              </a:rPr>
              <a:t>SQL Server</a:t>
            </a:r>
            <a:br>
              <a:rPr lang="en-US" sz="2353" dirty="0">
                <a:solidFill>
                  <a:srgbClr val="D2D2D2">
                    <a:lumMod val="25000"/>
                  </a:srgbClr>
                </a:solidFill>
                <a:latin typeface="Segoe UI Semibold" panose="020B0702040204020203" pitchFamily="34" charset="0"/>
                <a:cs typeface="Segoe UI Semibold" panose="020B0702040204020203" pitchFamily="34" charset="0"/>
              </a:rPr>
            </a:br>
            <a:r>
              <a:rPr lang="en-US" sz="2353" dirty="0">
                <a:solidFill>
                  <a:srgbClr val="D2D2D2">
                    <a:lumMod val="25000"/>
                  </a:srgbClr>
                </a:solidFill>
                <a:latin typeface="Segoe UI Semibold" panose="020B0702040204020203" pitchFamily="34" charset="0"/>
                <a:cs typeface="Segoe UI Semibold" panose="020B0702040204020203" pitchFamily="34" charset="0"/>
              </a:rPr>
              <a:t>2017</a:t>
            </a:r>
          </a:p>
        </p:txBody>
      </p:sp>
    </p:spTree>
    <p:extLst>
      <p:ext uri="{BB962C8B-B14F-4D97-AF65-F5344CB8AC3E}">
        <p14:creationId xmlns:p14="http://schemas.microsoft.com/office/powerpoint/2010/main" val="292770647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600"/>
                                        <p:tgtEl>
                                          <p:spTgt spid="6"/>
                                        </p:tgtEl>
                                      </p:cBhvr>
                                    </p:animEffect>
                                  </p:childTnLst>
                                </p:cTn>
                              </p:par>
                              <p:par>
                                <p:cTn id="13" presetID="35" presetClass="path" presetSubtype="0" decel="100000" fill="hold" nodeType="withEffect">
                                  <p:stCondLst>
                                    <p:cond delay="0"/>
                                  </p:stCondLst>
                                  <p:childTnLst>
                                    <p:animMotion origin="layout" path="M -0.05553 0.00022 L -1.74113E-6 0.00022 " pathEditMode="relative" rAng="0" ptsTypes="AA">
                                      <p:cBhvr>
                                        <p:cTn id="14" dur="800" fill="hold"/>
                                        <p:tgtEl>
                                          <p:spTgt spid="6"/>
                                        </p:tgtEl>
                                        <p:attrNameLst>
                                          <p:attrName>ppt_x</p:attrName>
                                          <p:attrName>ppt_y</p:attrName>
                                        </p:attrNameLst>
                                      </p:cBhvr>
                                      <p:rCtr x="2770" y="0"/>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600"/>
                                        <p:tgtEl>
                                          <p:spTgt spid="9"/>
                                        </p:tgtEl>
                                      </p:cBhvr>
                                    </p:animEffect>
                                  </p:childTnLst>
                                </p:cTn>
                              </p:par>
                              <p:par>
                                <p:cTn id="18" presetID="35" presetClass="path" presetSubtype="0" decel="100000" fill="hold" grpId="1" nodeType="withEffect">
                                  <p:stCondLst>
                                    <p:cond delay="0"/>
                                  </p:stCondLst>
                                  <p:childTnLst>
                                    <p:animMotion origin="layout" path="M -0.05553 0.00023 L -1.74113E-6 0.00023 " pathEditMode="relative" rAng="0" ptsTypes="AA">
                                      <p:cBhvr>
                                        <p:cTn id="19" dur="800" fill="hold"/>
                                        <p:tgtEl>
                                          <p:spTgt spid="9"/>
                                        </p:tgtEl>
                                        <p:attrNameLst>
                                          <p:attrName>ppt_x</p:attrName>
                                          <p:attrName>ppt_y</p:attrName>
                                        </p:attrNameLst>
                                      </p:cBhvr>
                                      <p:rCtr x="2770" y="0"/>
                                    </p:animMotion>
                                  </p:childTnLst>
                                </p:cTn>
                              </p:par>
                            </p:childTnLst>
                          </p:cTn>
                        </p:par>
                        <p:par>
                          <p:cTn id="20" fill="hold">
                            <p:stCondLst>
                              <p:cond delay="1300"/>
                            </p:stCondLst>
                            <p:childTnLst>
                              <p:par>
                                <p:cTn id="21" presetID="10" presetClass="entr" presetSubtype="0" fill="hold" grpId="0" nodeType="afterEffect">
                                  <p:stCondLst>
                                    <p:cond delay="1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600"/>
                                        <p:tgtEl>
                                          <p:spTgt spid="5"/>
                                        </p:tgtEl>
                                      </p:cBhvr>
                                    </p:animEffect>
                                  </p:childTnLst>
                                </p:cTn>
                              </p:par>
                              <p:par>
                                <p:cTn id="24" presetID="35" presetClass="path" presetSubtype="0" decel="100000" fill="hold" grpId="1" nodeType="withEffect">
                                  <p:stCondLst>
                                    <p:cond delay="50"/>
                                  </p:stCondLst>
                                  <p:childTnLst>
                                    <p:animMotion origin="layout" path="M -0.05553 0.00022 L -7.32704E-7 0.00022 " pathEditMode="relative" rAng="0" ptsTypes="AA">
                                      <p:cBhvr>
                                        <p:cTn id="25" dur="800" fill="hold"/>
                                        <p:tgtEl>
                                          <p:spTgt spid="5"/>
                                        </p:tgtEl>
                                        <p:attrNameLst>
                                          <p:attrName>ppt_x</p:attrName>
                                          <p:attrName>ppt_y</p:attrName>
                                        </p:attrNameLst>
                                      </p:cBhvr>
                                      <p:rCtr x="2770" y="0"/>
                                    </p:animMotion>
                                  </p:childTnLst>
                                </p:cTn>
                              </p:par>
                              <p:par>
                                <p:cTn id="26" presetID="10" presetClass="entr" presetSubtype="0"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600"/>
                                        <p:tgtEl>
                                          <p:spTgt spid="7"/>
                                        </p:tgtEl>
                                      </p:cBhvr>
                                    </p:animEffect>
                                  </p:childTnLst>
                                </p:cTn>
                              </p:par>
                              <p:par>
                                <p:cTn id="29" presetID="35" presetClass="path" presetSubtype="0" decel="100000" fill="hold" grpId="1" nodeType="withEffect">
                                  <p:stCondLst>
                                    <p:cond delay="300"/>
                                  </p:stCondLst>
                                  <p:childTnLst>
                                    <p:animMotion origin="layout" path="M -0.05553 0.00023 L -7.07174E-7 0.00023 " pathEditMode="relative" rAng="0" ptsTypes="AA">
                                      <p:cBhvr>
                                        <p:cTn id="30"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3382529"/>
          </a:xfrm>
        </p:spPr>
        <p:txBody>
          <a:bodyPr/>
          <a:lstStyle/>
          <a:p>
            <a:r>
              <a:rPr lang="en-US" dirty="0"/>
              <a:t>What is Xamarin?</a:t>
            </a:r>
          </a:p>
          <a:p>
            <a:r>
              <a:rPr lang="en-US" dirty="0"/>
              <a:t>Xamarin &amp; .NET</a:t>
            </a:r>
            <a:r>
              <a:rPr lang="en-US" dirty="0">
                <a:solidFill>
                  <a:srgbClr val="FF0000"/>
                </a:solidFill>
              </a:rPr>
              <a:t> </a:t>
            </a:r>
            <a:endParaRPr lang="en-US" dirty="0"/>
          </a:p>
          <a:p>
            <a:r>
              <a:rPr lang="en-US" dirty="0"/>
              <a:t>Under the Hood</a:t>
            </a:r>
          </a:p>
          <a:p>
            <a:r>
              <a:rPr lang="en-US" dirty="0"/>
              <a:t>Tooling &amp; Integrations </a:t>
            </a:r>
          </a:p>
          <a:p>
            <a:r>
              <a:rPr lang="en-US" dirty="0"/>
              <a:t>Xamarin in Visual Studio</a:t>
            </a:r>
            <a:r>
              <a:rPr lang="en-US" dirty="0">
                <a:solidFill>
                  <a:srgbClr val="FF0000"/>
                </a:solidFill>
              </a:rPr>
              <a:t> </a:t>
            </a:r>
            <a:endParaRPr lang="en-US" dirty="0"/>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4A926F1-DE1B-4E16-96CE-A94CE44DE602}"/>
              </a:ext>
            </a:extLst>
          </p:cNvPr>
          <p:cNvSpPr/>
          <p:nvPr/>
        </p:nvSpPr>
        <p:spPr bwMode="auto">
          <a:xfrm flipV="1">
            <a:off x="1" y="2756681"/>
            <a:ext cx="12192000" cy="410083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1"/>
          <p:cNvSpPr txBox="1">
            <a:spLocks/>
          </p:cNvSpPr>
          <p:nvPr/>
        </p:nvSpPr>
        <p:spPr>
          <a:xfrm>
            <a:off x="642749" y="3039506"/>
            <a:ext cx="6734235" cy="763004"/>
          </a:xfrm>
          <a:prstGeom prst="rect">
            <a:avLst/>
          </a:prstGeom>
        </p:spPr>
        <p:txBody>
          <a:bodyPr lIns="146263" tIns="9142" rIns="146263" bIns="9142"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defTabSz="914016">
              <a:defRPr/>
            </a:pPr>
            <a:r>
              <a:rPr lang="en-US" sz="5294" dirty="0">
                <a:solidFill>
                  <a:srgbClr val="0078D7"/>
                </a:solidFill>
                <a:cs typeface="Segoe UI Semilight" panose="020B0402040204020203" pitchFamily="34" charset="0"/>
              </a:rPr>
              <a:t>Azure SQL Database</a:t>
            </a:r>
          </a:p>
        </p:txBody>
      </p:sp>
      <p:sp>
        <p:nvSpPr>
          <p:cNvPr id="7" name="Rectangle 6"/>
          <p:cNvSpPr/>
          <p:nvPr/>
        </p:nvSpPr>
        <p:spPr>
          <a:xfrm>
            <a:off x="642749" y="4026617"/>
            <a:ext cx="11130608" cy="1478459"/>
          </a:xfrm>
          <a:prstGeom prst="rect">
            <a:avLst/>
          </a:prstGeom>
        </p:spPr>
        <p:txBody>
          <a:bodyPr wrap="square" lIns="146263">
            <a:spAutoFit/>
          </a:bodyPr>
          <a:lstStyle/>
          <a:p>
            <a:pPr defTabSz="931969">
              <a:spcBef>
                <a:spcPct val="0"/>
              </a:spcBef>
              <a:spcAft>
                <a:spcPts val="1200"/>
              </a:spcAft>
              <a:defRPr/>
            </a:pPr>
            <a:r>
              <a:rPr lang="en-US" sz="2353"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SQL Server as a Service</a:t>
            </a:r>
          </a:p>
          <a:p>
            <a:pPr defTabSz="931969">
              <a:spcBef>
                <a:spcPct val="0"/>
              </a:spcBef>
              <a:spcAft>
                <a:spcPts val="1200"/>
              </a:spcAft>
              <a:defRPr/>
            </a:pPr>
            <a:r>
              <a:rPr lang="en-US" sz="2353"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Highly available, durable, secure, fault tolerant—built-in</a:t>
            </a:r>
          </a:p>
          <a:p>
            <a:pPr defTabSz="931969">
              <a:spcBef>
                <a:spcPct val="0"/>
              </a:spcBef>
              <a:spcAft>
                <a:spcPts val="1200"/>
              </a:spcAft>
              <a:defRPr/>
            </a:pPr>
            <a:r>
              <a:rPr lang="en-US" sz="2353" dirty="0">
                <a:ln w="3175">
                  <a:noFill/>
                </a:ln>
                <a:solidFill>
                  <a:schemeClr val="bg1">
                    <a:lumMod val="75000"/>
                  </a:schemeClr>
                </a:solidFill>
                <a:latin typeface="Segoe UI" panose="020B0502040204020203" pitchFamily="34" charset="0"/>
                <a:cs typeface="Segoe UI" panose="020B0502040204020203" pitchFamily="34" charset="0"/>
                <a:sym typeface="Wingdings" panose="05000000000000000000" pitchFamily="2" charset="2"/>
              </a:rPr>
              <a:t>Intelligence built-in for auto-tuning and threat detection</a:t>
            </a:r>
          </a:p>
        </p:txBody>
      </p:sp>
      <p:pic>
        <p:nvPicPr>
          <p:cNvPr id="6" name="Graphic 5">
            <a:extLst>
              <a:ext uri="{FF2B5EF4-FFF2-40B4-BE49-F238E27FC236}">
                <a16:creationId xmlns:a16="http://schemas.microsoft.com/office/drawing/2014/main" id="{12225FF7-5D19-493C-BFBB-F11067297B5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7158" y="245451"/>
            <a:ext cx="1687165" cy="2249553"/>
          </a:xfrm>
          <a:prstGeom prst="rect">
            <a:avLst/>
          </a:prstGeom>
        </p:spPr>
      </p:pic>
      <p:sp>
        <p:nvSpPr>
          <p:cNvPr id="9" name="TextBox 8">
            <a:extLst>
              <a:ext uri="{FF2B5EF4-FFF2-40B4-BE49-F238E27FC236}">
                <a16:creationId xmlns:a16="http://schemas.microsoft.com/office/drawing/2014/main" id="{E679A5C5-2E09-48D4-AA00-4E8FA87571D7}"/>
              </a:ext>
            </a:extLst>
          </p:cNvPr>
          <p:cNvSpPr txBox="1"/>
          <p:nvPr/>
        </p:nvSpPr>
        <p:spPr>
          <a:xfrm>
            <a:off x="941557" y="1404243"/>
            <a:ext cx="1398366" cy="621241"/>
          </a:xfrm>
          <a:prstGeom prst="rect">
            <a:avLst/>
          </a:prstGeom>
          <a:noFill/>
        </p:spPr>
        <p:txBody>
          <a:bodyPr wrap="square" lIns="182828" tIns="146263" rIns="182828" bIns="146263" rtlCol="0">
            <a:spAutoFit/>
          </a:bodyPr>
          <a:lstStyle/>
          <a:p>
            <a:pPr algn="ctr" defTabSz="914049">
              <a:lnSpc>
                <a:spcPct val="90000"/>
              </a:lnSpc>
              <a:spcAft>
                <a:spcPts val="600"/>
              </a:spcAft>
              <a:defRPr/>
            </a:pPr>
            <a:r>
              <a:rPr lang="en-US" sz="2353" dirty="0">
                <a:solidFill>
                  <a:srgbClr val="D2D2D2">
                    <a:lumMod val="25000"/>
                  </a:srgbClr>
                </a:solidFill>
                <a:latin typeface="Segoe UI Semibold" panose="020B0702040204020203" pitchFamily="34" charset="0"/>
                <a:cs typeface="Segoe UI Semibold" panose="020B0702040204020203" pitchFamily="34" charset="0"/>
              </a:rPr>
              <a:t>SQL DB</a:t>
            </a:r>
          </a:p>
        </p:txBody>
      </p:sp>
    </p:spTree>
    <p:extLst>
      <p:ext uri="{BB962C8B-B14F-4D97-AF65-F5344CB8AC3E}">
        <p14:creationId xmlns:p14="http://schemas.microsoft.com/office/powerpoint/2010/main" val="33174365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600"/>
                                        <p:tgtEl>
                                          <p:spTgt spid="6"/>
                                        </p:tgtEl>
                                      </p:cBhvr>
                                    </p:animEffect>
                                  </p:childTnLst>
                                </p:cTn>
                              </p:par>
                              <p:par>
                                <p:cTn id="13" presetID="35" presetClass="path" presetSubtype="0" decel="100000" fill="hold" nodeType="withEffect">
                                  <p:stCondLst>
                                    <p:cond delay="0"/>
                                  </p:stCondLst>
                                  <p:childTnLst>
                                    <p:animMotion origin="layout" path="M -0.05553 0.00022 L -1.74113E-6 0.00022 " pathEditMode="relative" rAng="0" ptsTypes="AA">
                                      <p:cBhvr>
                                        <p:cTn id="14" dur="800" fill="hold"/>
                                        <p:tgtEl>
                                          <p:spTgt spid="6"/>
                                        </p:tgtEl>
                                        <p:attrNameLst>
                                          <p:attrName>ppt_x</p:attrName>
                                          <p:attrName>ppt_y</p:attrName>
                                        </p:attrNameLst>
                                      </p:cBhvr>
                                      <p:rCtr x="2770" y="0"/>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600"/>
                                        <p:tgtEl>
                                          <p:spTgt spid="9"/>
                                        </p:tgtEl>
                                      </p:cBhvr>
                                    </p:animEffect>
                                  </p:childTnLst>
                                </p:cTn>
                              </p:par>
                              <p:par>
                                <p:cTn id="18" presetID="35" presetClass="path" presetSubtype="0" decel="100000" fill="hold" grpId="1" nodeType="withEffect">
                                  <p:stCondLst>
                                    <p:cond delay="0"/>
                                  </p:stCondLst>
                                  <p:childTnLst>
                                    <p:animMotion origin="layout" path="M -0.05547 0.00023 L 4.79167E-6 0.00023 " pathEditMode="relative" rAng="0" ptsTypes="AA">
                                      <p:cBhvr>
                                        <p:cTn id="19" dur="800" fill="hold"/>
                                        <p:tgtEl>
                                          <p:spTgt spid="9"/>
                                        </p:tgtEl>
                                        <p:attrNameLst>
                                          <p:attrName>ppt_x</p:attrName>
                                          <p:attrName>ppt_y</p:attrName>
                                        </p:attrNameLst>
                                      </p:cBhvr>
                                      <p:rCtr x="2773" y="0"/>
                                    </p:animMotion>
                                  </p:childTnLst>
                                </p:cTn>
                              </p:par>
                            </p:childTnLst>
                          </p:cTn>
                        </p:par>
                        <p:par>
                          <p:cTn id="20" fill="hold">
                            <p:stCondLst>
                              <p:cond delay="1300"/>
                            </p:stCondLst>
                            <p:childTnLst>
                              <p:par>
                                <p:cTn id="21" presetID="10" presetClass="entr" presetSubtype="0" fill="hold" grpId="0" nodeType="afterEffect">
                                  <p:stCondLst>
                                    <p:cond delay="10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600"/>
                                        <p:tgtEl>
                                          <p:spTgt spid="5"/>
                                        </p:tgtEl>
                                      </p:cBhvr>
                                    </p:animEffect>
                                  </p:childTnLst>
                                </p:cTn>
                              </p:par>
                              <p:par>
                                <p:cTn id="24" presetID="35" presetClass="path" presetSubtype="0" decel="100000" fill="hold" grpId="1" nodeType="withEffect">
                                  <p:stCondLst>
                                    <p:cond delay="50"/>
                                  </p:stCondLst>
                                  <p:childTnLst>
                                    <p:animMotion origin="layout" path="M -0.05547 0.00023 L 3.75E-6 0.00023 " pathEditMode="relative" rAng="0" ptsTypes="AA">
                                      <p:cBhvr>
                                        <p:cTn id="25" dur="800" fill="hold"/>
                                        <p:tgtEl>
                                          <p:spTgt spid="5"/>
                                        </p:tgtEl>
                                        <p:attrNameLst>
                                          <p:attrName>ppt_x</p:attrName>
                                          <p:attrName>ppt_y</p:attrName>
                                        </p:attrNameLst>
                                      </p:cBhvr>
                                      <p:rCtr x="2773" y="0"/>
                                    </p:animMotion>
                                  </p:childTnLst>
                                </p:cTn>
                              </p:par>
                              <p:par>
                                <p:cTn id="26" presetID="10" presetClass="entr" presetSubtype="0" fill="hold" grpId="0" nodeType="withEffect">
                                  <p:stCondLst>
                                    <p:cond delay="50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600"/>
                                        <p:tgtEl>
                                          <p:spTgt spid="7"/>
                                        </p:tgtEl>
                                      </p:cBhvr>
                                    </p:animEffect>
                                  </p:childTnLst>
                                </p:cTn>
                              </p:par>
                              <p:par>
                                <p:cTn id="29" presetID="35" presetClass="path" presetSubtype="0" decel="100000" fill="hold" grpId="1" nodeType="withEffect">
                                  <p:stCondLst>
                                    <p:cond delay="300"/>
                                  </p:stCondLst>
                                  <p:childTnLst>
                                    <p:animMotion origin="layout" path="M -0.05553 0.00023 L -7.07174E-7 0.00023 " pathEditMode="relative" rAng="0" ptsTypes="AA">
                                      <p:cBhvr>
                                        <p:cTn id="30" dur="800" fill="hold"/>
                                        <p:tgtEl>
                                          <p:spTgt spid="7"/>
                                        </p:tgtEl>
                                        <p:attrNameLst>
                                          <p:attrName>ppt_x</p:attrName>
                                          <p:attrName>ppt_y</p:attrName>
                                        </p:attrNameLst>
                                      </p:cBhvr>
                                      <p:rCtr x="27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5" grpId="1"/>
      <p:bldP spid="7" grpId="0"/>
      <p:bldP spid="7" grpId="1"/>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4537" y="3951915"/>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a:t>
            </a:r>
          </a:p>
        </p:txBody>
      </p:sp>
      <p:sp>
        <p:nvSpPr>
          <p:cNvPr id="3" name="Title 1">
            <a:extLst>
              <a:ext uri="{FF2B5EF4-FFF2-40B4-BE49-F238E27FC236}">
                <a16:creationId xmlns:a16="http://schemas.microsoft.com/office/drawing/2014/main" id="{99935847-7C64-44EE-A933-0ED54ECA6280}"/>
              </a:ext>
            </a:extLst>
          </p:cNvPr>
          <p:cNvSpPr txBox="1">
            <a:spLocks/>
          </p:cNvSpPr>
          <p:nvPr/>
        </p:nvSpPr>
        <p:spPr>
          <a:xfrm>
            <a:off x="194537" y="4814320"/>
            <a:ext cx="11818491"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745" spc="0" dirty="0">
                <a:solidFill>
                  <a:srgbClr val="0078D7">
                    <a:lumMod val="20000"/>
                    <a:lumOff val="80000"/>
                  </a:srgbClr>
                </a:solidFill>
                <a:latin typeface="Segoe UI" panose="020B0502040204020203" pitchFamily="34" charset="0"/>
              </a:rPr>
              <a:t>The first globally distributed, multi-model database service</a:t>
            </a:r>
            <a:endParaRPr lang="en-US" sz="3921" spc="0" dirty="0">
              <a:solidFill>
                <a:srgbClr val="0078D7">
                  <a:lumMod val="20000"/>
                  <a:lumOff val="80000"/>
                </a:srgbClr>
              </a:solidFill>
              <a:latin typeface="Segoe UI" panose="020B0502040204020203" pitchFamily="34" charset="0"/>
            </a:endParaRPr>
          </a:p>
        </p:txBody>
      </p:sp>
      <p:pic>
        <p:nvPicPr>
          <p:cNvPr id="4" name="Graphic 3">
            <a:extLst>
              <a:ext uri="{FF2B5EF4-FFF2-40B4-BE49-F238E27FC236}">
                <a16:creationId xmlns:a16="http://schemas.microsoft.com/office/drawing/2014/main" id="{4C4F26AE-3F08-4F88-A946-038B94074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9495" y="817545"/>
            <a:ext cx="2748575" cy="2748575"/>
          </a:xfrm>
          <a:prstGeom prst="rect">
            <a:avLst/>
          </a:prstGeom>
        </p:spPr>
      </p:pic>
    </p:spTree>
    <p:extLst>
      <p:ext uri="{BB962C8B-B14F-4D97-AF65-F5344CB8AC3E}">
        <p14:creationId xmlns:p14="http://schemas.microsoft.com/office/powerpoint/2010/main" val="4052482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6">
            <a:extLst>
              <a:ext uri="{FF2B5EF4-FFF2-40B4-BE49-F238E27FC236}">
                <a16:creationId xmlns:a16="http://schemas.microsoft.com/office/drawing/2014/main" id="{89476262-8193-47C8-9A9B-A810C9FEE580}"/>
              </a:ext>
            </a:extLst>
          </p:cNvPr>
          <p:cNvSpPr>
            <a:spLocks noEditPoints="1"/>
          </p:cNvSpPr>
          <p:nvPr/>
        </p:nvSpPr>
        <p:spPr bwMode="auto">
          <a:xfrm>
            <a:off x="1228375" y="1963705"/>
            <a:ext cx="9937351" cy="4622631"/>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sp>
        <p:nvSpPr>
          <p:cNvPr id="31" name="Rectangle 30">
            <a:extLst>
              <a:ext uri="{FF2B5EF4-FFF2-40B4-BE49-F238E27FC236}">
                <a16:creationId xmlns:a16="http://schemas.microsoft.com/office/drawing/2014/main" id="{39DF2E60-AA1E-4E1A-ACB4-18351A360702}"/>
              </a:ext>
            </a:extLst>
          </p:cNvPr>
          <p:cNvSpPr/>
          <p:nvPr/>
        </p:nvSpPr>
        <p:spPr bwMode="auto">
          <a:xfrm rot="16200000">
            <a:off x="5106384" y="-5124226"/>
            <a:ext cx="1979234" cy="121920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itle 1">
            <a:extLst>
              <a:ext uri="{FF2B5EF4-FFF2-40B4-BE49-F238E27FC236}">
                <a16:creationId xmlns:a16="http://schemas.microsoft.com/office/drawing/2014/main" id="{435E45D8-DD41-4FEF-9443-94FFB8EF4451}"/>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1543960" y="1100393"/>
            <a:ext cx="9119646"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745" spc="0" dirty="0">
                <a:solidFill>
                  <a:srgbClr val="0078D7">
                    <a:lumMod val="20000"/>
                    <a:lumOff val="80000"/>
                  </a:srgbClr>
                </a:solidFill>
                <a:latin typeface="Segoe UI" panose="020B0502040204020203" pitchFamily="34" charset="0"/>
              </a:rPr>
              <a:t>Globally distributed database service</a:t>
            </a:r>
            <a:endParaRPr lang="en-US" sz="3921" spc="0" dirty="0">
              <a:solidFill>
                <a:srgbClr val="0078D7">
                  <a:lumMod val="20000"/>
                  <a:lumOff val="80000"/>
                </a:srgbClr>
              </a:solidFill>
              <a:latin typeface="Segoe UI" panose="020B0502040204020203" pitchFamily="34" charset="0"/>
            </a:endParaRP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008868" y="-4047475"/>
            <a:ext cx="174265" cy="12192000"/>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AF9443FC-9B3E-4E97-A837-910D4B6ABDC6}"/>
              </a:ext>
            </a:extLst>
          </p:cNvPr>
          <p:cNvCxnSpPr/>
          <p:nvPr/>
        </p:nvCxnSpPr>
        <p:spPr>
          <a:xfrm flipV="1">
            <a:off x="2288418" y="3114376"/>
            <a:ext cx="3851964" cy="389326"/>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9468BFD-7207-4ECE-8A37-EB63637F1CF8}"/>
              </a:ext>
            </a:extLst>
          </p:cNvPr>
          <p:cNvCxnSpPr/>
          <p:nvPr/>
        </p:nvCxnSpPr>
        <p:spPr>
          <a:xfrm flipH="1" flipV="1">
            <a:off x="6140383" y="3114024"/>
            <a:ext cx="3310559" cy="449903"/>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21C268A-1759-4162-9611-6D4C2DE3498C}"/>
              </a:ext>
            </a:extLst>
          </p:cNvPr>
          <p:cNvCxnSpPr/>
          <p:nvPr/>
        </p:nvCxnSpPr>
        <p:spPr>
          <a:xfrm>
            <a:off x="9450941" y="3578404"/>
            <a:ext cx="967429" cy="2091658"/>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88AF51-FCFC-401C-B234-DD9206A99C34}"/>
              </a:ext>
            </a:extLst>
          </p:cNvPr>
          <p:cNvCxnSpPr>
            <a:cxnSpLocks/>
          </p:cNvCxnSpPr>
          <p:nvPr/>
        </p:nvCxnSpPr>
        <p:spPr>
          <a:xfrm flipH="1" flipV="1">
            <a:off x="4498416" y="5087980"/>
            <a:ext cx="5785569" cy="608540"/>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798C0B-5805-4BB2-AED1-DD79D088ED8A}"/>
              </a:ext>
            </a:extLst>
          </p:cNvPr>
          <p:cNvCxnSpPr/>
          <p:nvPr/>
        </p:nvCxnSpPr>
        <p:spPr>
          <a:xfrm flipH="1" flipV="1">
            <a:off x="2288418" y="3518180"/>
            <a:ext cx="2209998" cy="1569798"/>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2F23DF-315B-4A6C-9340-EB6718E802AB}"/>
              </a:ext>
            </a:extLst>
          </p:cNvPr>
          <p:cNvCxnSpPr/>
          <p:nvPr/>
        </p:nvCxnSpPr>
        <p:spPr>
          <a:xfrm flipV="1">
            <a:off x="4498416" y="3539204"/>
            <a:ext cx="4952526" cy="1548775"/>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B5F8E-847F-4548-A2AE-8AFD2E3D73B0}"/>
              </a:ext>
            </a:extLst>
          </p:cNvPr>
          <p:cNvCxnSpPr/>
          <p:nvPr/>
        </p:nvCxnSpPr>
        <p:spPr>
          <a:xfrm flipH="1">
            <a:off x="4498416" y="3134370"/>
            <a:ext cx="1641479" cy="1968086"/>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8292F2-7355-4162-A735-202AAA325902}"/>
              </a:ext>
            </a:extLst>
          </p:cNvPr>
          <p:cNvCxnSpPr/>
          <p:nvPr/>
        </p:nvCxnSpPr>
        <p:spPr>
          <a:xfrm>
            <a:off x="2288418" y="3539203"/>
            <a:ext cx="8129953" cy="2128005"/>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C30D1C-3E66-43AE-8107-E4EA8BDBE9FA}"/>
              </a:ext>
            </a:extLst>
          </p:cNvPr>
          <p:cNvCxnSpPr>
            <a:cxnSpLocks/>
          </p:cNvCxnSpPr>
          <p:nvPr/>
        </p:nvCxnSpPr>
        <p:spPr>
          <a:xfrm>
            <a:off x="6139896" y="3134371"/>
            <a:ext cx="4278475" cy="2532838"/>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CF4575C-1569-48BE-9A94-B5ABB9DC1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7821" y="3078875"/>
            <a:ext cx="441193" cy="669064"/>
          </a:xfrm>
          <a:prstGeom prst="rect">
            <a:avLst/>
          </a:prstGeom>
        </p:spPr>
      </p:pic>
      <p:pic>
        <p:nvPicPr>
          <p:cNvPr id="41" name="Graphic 40">
            <a:extLst>
              <a:ext uri="{FF2B5EF4-FFF2-40B4-BE49-F238E27FC236}">
                <a16:creationId xmlns:a16="http://schemas.microsoft.com/office/drawing/2014/main" id="{79CE8489-78D0-492D-9CE0-8CACFA91E0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9786" y="2688352"/>
            <a:ext cx="441193" cy="669064"/>
          </a:xfrm>
          <a:prstGeom prst="rect">
            <a:avLst/>
          </a:prstGeom>
        </p:spPr>
      </p:pic>
      <p:pic>
        <p:nvPicPr>
          <p:cNvPr id="42" name="Graphic 41">
            <a:extLst>
              <a:ext uri="{FF2B5EF4-FFF2-40B4-BE49-F238E27FC236}">
                <a16:creationId xmlns:a16="http://schemas.microsoft.com/office/drawing/2014/main" id="{FCDCB8F7-A526-4750-BA2C-85E1C0229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0345" y="3114376"/>
            <a:ext cx="441193" cy="669064"/>
          </a:xfrm>
          <a:prstGeom prst="rect">
            <a:avLst/>
          </a:prstGeom>
        </p:spPr>
      </p:pic>
      <p:pic>
        <p:nvPicPr>
          <p:cNvPr id="43" name="Graphic 42">
            <a:extLst>
              <a:ext uri="{FF2B5EF4-FFF2-40B4-BE49-F238E27FC236}">
                <a16:creationId xmlns:a16="http://schemas.microsoft.com/office/drawing/2014/main" id="{BD634715-1E82-4CD4-AFB7-407AD23D2C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7774" y="5262246"/>
            <a:ext cx="441193" cy="669064"/>
          </a:xfrm>
          <a:prstGeom prst="rect">
            <a:avLst/>
          </a:prstGeom>
        </p:spPr>
      </p:pic>
      <p:pic>
        <p:nvPicPr>
          <p:cNvPr id="44" name="Graphic 43">
            <a:extLst>
              <a:ext uri="{FF2B5EF4-FFF2-40B4-BE49-F238E27FC236}">
                <a16:creationId xmlns:a16="http://schemas.microsoft.com/office/drawing/2014/main" id="{B8DD600A-F89D-4240-946C-0FF22D80C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7819" y="4614335"/>
            <a:ext cx="441193" cy="669064"/>
          </a:xfrm>
          <a:prstGeom prst="rect">
            <a:avLst/>
          </a:prstGeom>
        </p:spPr>
      </p:pic>
    </p:spTree>
    <p:extLst>
      <p:ext uri="{BB962C8B-B14F-4D97-AF65-F5344CB8AC3E}">
        <p14:creationId xmlns:p14="http://schemas.microsoft.com/office/powerpoint/2010/main" val="2510623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anim calcmode="lin" valueType="num">
                                      <p:cBhvr>
                                        <p:cTn id="8" dur="1000" fill="hold"/>
                                        <p:tgtEl>
                                          <p:spTgt spid="210"/>
                                        </p:tgtEl>
                                        <p:attrNameLst>
                                          <p:attrName>ppt_x</p:attrName>
                                        </p:attrNameLst>
                                      </p:cBhvr>
                                      <p:tavLst>
                                        <p:tav tm="0">
                                          <p:val>
                                            <p:strVal val="#ppt_x"/>
                                          </p:val>
                                        </p:tav>
                                        <p:tav tm="100000">
                                          <p:val>
                                            <p:strVal val="#ppt_x"/>
                                          </p:val>
                                        </p:tav>
                                      </p:tavLst>
                                    </p:anim>
                                    <p:anim calcmode="lin" valueType="num">
                                      <p:cBhvr>
                                        <p:cTn id="9" dur="1000" fill="hold"/>
                                        <p:tgtEl>
                                          <p:spTgt spid="2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left)">
                                      <p:cBhvr>
                                        <p:cTn id="33" dur="500"/>
                                        <p:tgtEl>
                                          <p:spTgt spid="48"/>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2" presetClass="entr" presetSubtype="8"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par>
                                <p:cTn id="44" presetID="22" presetClass="entr" presetSubtype="4"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par>
                                <p:cTn id="50" presetID="22" presetClass="entr" presetSubtype="4"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4DB79B-EE45-443A-95BE-C625ED3E0C71}"/>
              </a:ext>
            </a:extLst>
          </p:cNvPr>
          <p:cNvGrpSpPr/>
          <p:nvPr/>
        </p:nvGrpSpPr>
        <p:grpSpPr>
          <a:xfrm>
            <a:off x="4621241" y="2038295"/>
            <a:ext cx="2994648" cy="3992863"/>
            <a:chOff x="4713905" y="6164262"/>
            <a:chExt cx="3054697" cy="4072928"/>
          </a:xfrm>
        </p:grpSpPr>
        <p:pic>
          <p:nvPicPr>
            <p:cNvPr id="19" name="Graphic 18">
              <a:extLst>
                <a:ext uri="{FF2B5EF4-FFF2-40B4-BE49-F238E27FC236}">
                  <a16:creationId xmlns:a16="http://schemas.microsoft.com/office/drawing/2014/main" id="{3D24CF47-6019-481C-8AA7-815A7232C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 name="Graphic 1">
              <a:extLst>
                <a:ext uri="{FF2B5EF4-FFF2-40B4-BE49-F238E27FC236}">
                  <a16:creationId xmlns:a16="http://schemas.microsoft.com/office/drawing/2014/main" id="{BBCDCF21-AEF8-4ED0-ACD7-8F1B199DA6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38" name="Title 1">
            <a:extLst>
              <a:ext uri="{FF2B5EF4-FFF2-40B4-BE49-F238E27FC236}">
                <a16:creationId xmlns:a16="http://schemas.microsoft.com/office/drawing/2014/main" id="{C161B42A-0CAD-4A59-B730-DE2613D946B1}"/>
              </a:ext>
            </a:extLst>
          </p:cNvPr>
          <p:cNvSpPr txBox="1">
            <a:spLocks/>
          </p:cNvSpPr>
          <p:nvPr/>
        </p:nvSpPr>
        <p:spPr>
          <a:xfrm>
            <a:off x="194537" y="1100393"/>
            <a:ext cx="11818491"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745" spc="0" dirty="0">
                <a:solidFill>
                  <a:srgbClr val="0078D7">
                    <a:lumMod val="20000"/>
                    <a:lumOff val="80000"/>
                  </a:srgbClr>
                </a:solidFill>
                <a:latin typeface="Segoe UI" panose="020B0502040204020203" pitchFamily="34" charset="0"/>
              </a:rPr>
              <a:t>Scale to any need</a:t>
            </a:r>
            <a:endParaRPr lang="en-US" sz="3921" spc="0" dirty="0">
              <a:solidFill>
                <a:srgbClr val="0078D7">
                  <a:lumMod val="20000"/>
                  <a:lumOff val="80000"/>
                </a:srgbClr>
              </a:solidFill>
              <a:latin typeface="Segoe UI" panose="020B0502040204020203" pitchFamily="34" charset="0"/>
            </a:endParaRPr>
          </a:p>
        </p:txBody>
      </p:sp>
      <p:sp>
        <p:nvSpPr>
          <p:cNvPr id="16" name="Title 1">
            <a:extLst>
              <a:ext uri="{FF2B5EF4-FFF2-40B4-BE49-F238E27FC236}">
                <a16:creationId xmlns:a16="http://schemas.microsoft.com/office/drawing/2014/main" id="{5A45B429-A684-4206-A42B-63833482762E}"/>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a:t>
            </a:r>
          </a:p>
        </p:txBody>
      </p:sp>
      <p:sp>
        <p:nvSpPr>
          <p:cNvPr id="42" name="Freeform: Shape 41">
            <a:extLst>
              <a:ext uri="{FF2B5EF4-FFF2-40B4-BE49-F238E27FC236}">
                <a16:creationId xmlns:a16="http://schemas.microsoft.com/office/drawing/2014/main" id="{5AAB53AB-E2C9-4739-8DE6-998404FF4332}"/>
              </a:ext>
            </a:extLst>
          </p:cNvPr>
          <p:cNvSpPr/>
          <p:nvPr/>
        </p:nvSpPr>
        <p:spPr bwMode="auto">
          <a:xfrm>
            <a:off x="1240366" y="2180645"/>
            <a:ext cx="9550731" cy="2591783"/>
          </a:xfrm>
          <a:custGeom>
            <a:avLst/>
            <a:gdLst>
              <a:gd name="connsiteX0" fmla="*/ 0 w 9742243"/>
              <a:gd name="connsiteY0" fmla="*/ 0 h 3100954"/>
              <a:gd name="connsiteX1" fmla="*/ 9742243 w 9742243"/>
              <a:gd name="connsiteY1" fmla="*/ 0 h 3100954"/>
              <a:gd name="connsiteX2" fmla="*/ 9742243 w 9742243"/>
              <a:gd name="connsiteY2" fmla="*/ 2620864 h 3100954"/>
              <a:gd name="connsiteX3" fmla="*/ 5381496 w 9742243"/>
              <a:gd name="connsiteY3" fmla="*/ 2620864 h 3100954"/>
              <a:gd name="connsiteX4" fmla="*/ 5002885 w 9742243"/>
              <a:gd name="connsiteY4" fmla="*/ 3100954 h 3100954"/>
              <a:gd name="connsiteX5" fmla="*/ 4624274 w 9742243"/>
              <a:gd name="connsiteY5" fmla="*/ 2620864 h 3100954"/>
              <a:gd name="connsiteX6" fmla="*/ 0 w 9742243"/>
              <a:gd name="connsiteY6" fmla="*/ 2620864 h 310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42243" h="3100954">
                <a:moveTo>
                  <a:pt x="0" y="0"/>
                </a:moveTo>
                <a:lnTo>
                  <a:pt x="9742243" y="0"/>
                </a:lnTo>
                <a:lnTo>
                  <a:pt x="9742243" y="2620864"/>
                </a:lnTo>
                <a:lnTo>
                  <a:pt x="5381496" y="2620864"/>
                </a:lnTo>
                <a:lnTo>
                  <a:pt x="5002885" y="3100954"/>
                </a:lnTo>
                <a:lnTo>
                  <a:pt x="4624274" y="2620864"/>
                </a:lnTo>
                <a:lnTo>
                  <a:pt x="0" y="2620864"/>
                </a:lnTo>
                <a:close/>
              </a:path>
            </a:pathLst>
          </a:cu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31F79B97-C981-4981-B001-A62696C064D1}"/>
              </a:ext>
            </a:extLst>
          </p:cNvPr>
          <p:cNvGrpSpPr/>
          <p:nvPr/>
        </p:nvGrpSpPr>
        <p:grpSpPr>
          <a:xfrm>
            <a:off x="1539174" y="2599299"/>
            <a:ext cx="8949192" cy="1378058"/>
            <a:chOff x="1570037" y="-1187387"/>
            <a:chExt cx="9128642" cy="1405691"/>
          </a:xfrm>
        </p:grpSpPr>
        <p:sp>
          <p:nvSpPr>
            <p:cNvPr id="30" name="TextBox 29">
              <a:extLst>
                <a:ext uri="{FF2B5EF4-FFF2-40B4-BE49-F238E27FC236}">
                  <a16:creationId xmlns:a16="http://schemas.microsoft.com/office/drawing/2014/main" id="{745CD4B7-4F0A-4753-904E-A73BF05E6301}"/>
                </a:ext>
              </a:extLst>
            </p:cNvPr>
            <p:cNvSpPr txBox="1"/>
            <p:nvPr/>
          </p:nvSpPr>
          <p:spPr>
            <a:xfrm>
              <a:off x="6507678" y="-354160"/>
              <a:ext cx="4191001" cy="572464"/>
            </a:xfrm>
            <a:prstGeom prst="rect">
              <a:avLst/>
            </a:prstGeom>
            <a:noFill/>
          </p:spPr>
          <p:txBody>
            <a:bodyPr wrap="square" lIns="179285" tIns="143428" rIns="179285" bIns="143428" rtlCol="0">
              <a:spAutoFit/>
            </a:bodyPr>
            <a:lstStyle/>
            <a:p>
              <a:pPr algn="r">
                <a:lnSpc>
                  <a:spcPct val="90000"/>
                </a:lnSpc>
                <a:spcAft>
                  <a:spcPts val="588"/>
                </a:spcAft>
                <a:defRPr/>
              </a:pPr>
              <a:r>
                <a:rPr lang="en-US" sz="196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Millions of transactions / second</a:t>
              </a:r>
            </a:p>
          </p:txBody>
        </p:sp>
        <p:sp>
          <p:nvSpPr>
            <p:cNvPr id="31" name="TextBox 30">
              <a:extLst>
                <a:ext uri="{FF2B5EF4-FFF2-40B4-BE49-F238E27FC236}">
                  <a16:creationId xmlns:a16="http://schemas.microsoft.com/office/drawing/2014/main" id="{2F54F876-EDB5-49F2-9EFE-B695EE9861A7}"/>
                </a:ext>
              </a:extLst>
            </p:cNvPr>
            <p:cNvSpPr txBox="1"/>
            <p:nvPr/>
          </p:nvSpPr>
          <p:spPr>
            <a:xfrm>
              <a:off x="7512382" y="-1187387"/>
              <a:ext cx="3186297" cy="572464"/>
            </a:xfrm>
            <a:prstGeom prst="rect">
              <a:avLst/>
            </a:prstGeom>
            <a:noFill/>
          </p:spPr>
          <p:txBody>
            <a:bodyPr wrap="square" lIns="179285" tIns="143428" rIns="179285" bIns="143428" rtlCol="0">
              <a:spAutoFit/>
            </a:bodyPr>
            <a:lstStyle/>
            <a:p>
              <a:pPr algn="r">
                <a:lnSpc>
                  <a:spcPct val="90000"/>
                </a:lnSpc>
                <a:spcAft>
                  <a:spcPts val="588"/>
                </a:spcAft>
                <a:defRPr/>
              </a:pPr>
              <a:r>
                <a:rPr lang="en-US" sz="196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Petabytes of data</a:t>
              </a:r>
            </a:p>
          </p:txBody>
        </p:sp>
        <p:sp>
          <p:nvSpPr>
            <p:cNvPr id="32" name="TextBox 31">
              <a:extLst>
                <a:ext uri="{FF2B5EF4-FFF2-40B4-BE49-F238E27FC236}">
                  <a16:creationId xmlns:a16="http://schemas.microsoft.com/office/drawing/2014/main" id="{172A87BB-FAD8-43CC-AF1F-C7ED81F51798}"/>
                </a:ext>
              </a:extLst>
            </p:cNvPr>
            <p:cNvSpPr txBox="1"/>
            <p:nvPr/>
          </p:nvSpPr>
          <p:spPr>
            <a:xfrm>
              <a:off x="1572752" y="-375559"/>
              <a:ext cx="4310330" cy="572464"/>
            </a:xfrm>
            <a:prstGeom prst="rect">
              <a:avLst/>
            </a:prstGeom>
            <a:noFill/>
          </p:spPr>
          <p:txBody>
            <a:bodyPr wrap="square" lIns="179285" tIns="143428" rIns="179285" bIns="143428" rtlCol="0">
              <a:spAutoFit/>
            </a:bodyPr>
            <a:lstStyle/>
            <a:p>
              <a:pPr>
                <a:lnSpc>
                  <a:spcPct val="90000"/>
                </a:lnSpc>
                <a:spcAft>
                  <a:spcPts val="588"/>
                </a:spcAft>
                <a:defRPr/>
              </a:pPr>
              <a:r>
                <a:rPr lang="en-US" sz="196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Hundreds transactions / second</a:t>
              </a:r>
            </a:p>
          </p:txBody>
        </p:sp>
        <p:sp>
          <p:nvSpPr>
            <p:cNvPr id="33" name="TextBox 32">
              <a:extLst>
                <a:ext uri="{FF2B5EF4-FFF2-40B4-BE49-F238E27FC236}">
                  <a16:creationId xmlns:a16="http://schemas.microsoft.com/office/drawing/2014/main" id="{6DF3107D-295F-4C6A-99EE-B49FF4698CCE}"/>
                </a:ext>
              </a:extLst>
            </p:cNvPr>
            <p:cNvSpPr txBox="1"/>
            <p:nvPr/>
          </p:nvSpPr>
          <p:spPr>
            <a:xfrm>
              <a:off x="1570037" y="-1187385"/>
              <a:ext cx="4153152" cy="572464"/>
            </a:xfrm>
            <a:prstGeom prst="rect">
              <a:avLst/>
            </a:prstGeom>
            <a:noFill/>
          </p:spPr>
          <p:txBody>
            <a:bodyPr wrap="square" lIns="179285" tIns="143428" rIns="179285" bIns="143428" rtlCol="0">
              <a:spAutoFit/>
            </a:bodyPr>
            <a:lstStyle/>
            <a:p>
              <a:pPr>
                <a:lnSpc>
                  <a:spcPct val="90000"/>
                </a:lnSpc>
                <a:spcAft>
                  <a:spcPts val="588"/>
                </a:spcAft>
                <a:defRPr/>
              </a:pPr>
              <a:r>
                <a:rPr lang="en-US" sz="196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Gigabytes of data</a:t>
              </a:r>
            </a:p>
          </p:txBody>
        </p:sp>
        <p:cxnSp>
          <p:nvCxnSpPr>
            <p:cNvPr id="35" name="Straight Arrow Connector 34">
              <a:extLst>
                <a:ext uri="{FF2B5EF4-FFF2-40B4-BE49-F238E27FC236}">
                  <a16:creationId xmlns:a16="http://schemas.microsoft.com/office/drawing/2014/main" id="{0073C044-B391-48CE-A778-8BEDB678DE57}"/>
                </a:ext>
              </a:extLst>
            </p:cNvPr>
            <p:cNvCxnSpPr>
              <a:cxnSpLocks/>
            </p:cNvCxnSpPr>
            <p:nvPr/>
          </p:nvCxnSpPr>
          <p:spPr>
            <a:xfrm>
              <a:off x="4313237" y="-922338"/>
              <a:ext cx="3886200" cy="0"/>
            </a:xfrm>
            <a:prstGeom prst="straightConnector1">
              <a:avLst/>
            </a:prstGeom>
            <a:ln w="25400">
              <a:solidFill>
                <a:srgbClr val="81C6F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68D188-C1B7-4478-B26B-026D08472AAB}"/>
                </a:ext>
              </a:extLst>
            </p:cNvPr>
            <p:cNvCxnSpPr>
              <a:cxnSpLocks/>
            </p:cNvCxnSpPr>
            <p:nvPr/>
          </p:nvCxnSpPr>
          <p:spPr>
            <a:xfrm>
              <a:off x="5608637" y="-77606"/>
              <a:ext cx="990600" cy="0"/>
            </a:xfrm>
            <a:prstGeom prst="straightConnector1">
              <a:avLst/>
            </a:prstGeom>
            <a:ln w="25400">
              <a:solidFill>
                <a:srgbClr val="81C6F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524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childTnLst>
                          </p:cTn>
                        </p:par>
                        <p:par>
                          <p:cTn id="8" fill="hold">
                            <p:stCondLst>
                              <p:cond delay="1600"/>
                            </p:stCondLst>
                            <p:childTnLst>
                              <p:par>
                                <p:cTn id="9" presetID="42" presetClass="path" presetSubtype="0" accel="50000" decel="50000" fill="hold" nodeType="afterEffect">
                                  <p:stCondLst>
                                    <p:cond delay="0"/>
                                  </p:stCondLst>
                                  <p:childTnLst>
                                    <p:animMotion origin="layout" path="M 2.91805E-6 1.30277E-6 L 2.91805E-6 0.44961 " pathEditMode="relative" rAng="0" ptsTypes="AA">
                                      <p:cBhvr>
                                        <p:cTn id="10" dur="1250" fill="hold"/>
                                        <p:tgtEl>
                                          <p:spTgt spid="3"/>
                                        </p:tgtEl>
                                        <p:attrNameLst>
                                          <p:attrName>ppt_x</p:attrName>
                                          <p:attrName>ppt_y</p:attrName>
                                        </p:attrNameLst>
                                      </p:cBhvr>
                                      <p:rCtr x="0" y="22469"/>
                                    </p:animMotion>
                                  </p:childTnLst>
                                </p:cTn>
                              </p:par>
                            </p:childTnLst>
                          </p:cTn>
                        </p:par>
                        <p:par>
                          <p:cTn id="11" fill="hold">
                            <p:stCondLst>
                              <p:cond delay="2850"/>
                            </p:stCondLst>
                            <p:childTnLst>
                              <p:par>
                                <p:cTn id="12" presetID="42"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anim calcmode="lin" valueType="num">
                                      <p:cBhvr>
                                        <p:cTn id="15" dur="500" fill="hold"/>
                                        <p:tgtEl>
                                          <p:spTgt spid="42"/>
                                        </p:tgtEl>
                                        <p:attrNameLst>
                                          <p:attrName>ppt_x</p:attrName>
                                        </p:attrNameLst>
                                      </p:cBhvr>
                                      <p:tavLst>
                                        <p:tav tm="0">
                                          <p:val>
                                            <p:strVal val="#ppt_x"/>
                                          </p:val>
                                        </p:tav>
                                        <p:tav tm="100000">
                                          <p:val>
                                            <p:strVal val="#ppt_x"/>
                                          </p:val>
                                        </p:tav>
                                      </p:tavLst>
                                    </p:anim>
                                    <p:anim calcmode="lin" valueType="num">
                                      <p:cBhvr>
                                        <p:cTn id="16" dur="500" fill="hold"/>
                                        <p:tgtEl>
                                          <p:spTgt spid="42"/>
                                        </p:tgtEl>
                                        <p:attrNameLst>
                                          <p:attrName>ppt_y</p:attrName>
                                        </p:attrNameLst>
                                      </p:cBhvr>
                                      <p:tavLst>
                                        <p:tav tm="0">
                                          <p:val>
                                            <p:strVal val="#ppt_y+.1"/>
                                          </p:val>
                                        </p:tav>
                                        <p:tav tm="100000">
                                          <p:val>
                                            <p:strVal val="#ppt_y"/>
                                          </p:val>
                                        </p:tav>
                                      </p:tavLst>
                                    </p:anim>
                                  </p:childTnLst>
                                </p:cTn>
                              </p:par>
                            </p:childTnLst>
                          </p:cTn>
                        </p:par>
                        <p:par>
                          <p:cTn id="17" fill="hold">
                            <p:stCondLst>
                              <p:cond delay="335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616628" y="2681979"/>
            <a:ext cx="3702666" cy="2854331"/>
          </a:xfrm>
          <a:prstGeom prst="rect">
            <a:avLst/>
          </a:prstGeom>
          <a:noFill/>
        </p:spPr>
        <p:txBody>
          <a:bodyPr wrap="square" lIns="179285" tIns="143428" rIns="179285" bIns="143428" rtlCol="0">
            <a:spAutoFit/>
          </a:bodyPr>
          <a:lstStyle/>
          <a:p>
            <a:pPr defTabSz="913837">
              <a:spcAft>
                <a:spcPts val="1765"/>
              </a:spcAft>
              <a:defRPr/>
            </a:pPr>
            <a:r>
              <a:rPr lang="en-US" sz="2157" kern="0" dirty="0">
                <a:solidFill>
                  <a:srgbClr val="FFFFFF"/>
                </a:solidFill>
                <a:latin typeface="Segoe UI Semilight"/>
                <a:cs typeface="Segoe UI Semibold" panose="020B0702040204020203" pitchFamily="34" charset="0"/>
              </a:rPr>
              <a:t>High Availability</a:t>
            </a:r>
          </a:p>
          <a:p>
            <a:pPr defTabSz="913837">
              <a:spcAft>
                <a:spcPts val="1765"/>
              </a:spcAft>
              <a:defRPr/>
            </a:pPr>
            <a:r>
              <a:rPr lang="en-US" sz="2157" kern="0" dirty="0">
                <a:solidFill>
                  <a:srgbClr val="FFFFFF"/>
                </a:solidFill>
                <a:latin typeface="Segoe UI Semilight"/>
                <a:cs typeface="Segoe UI Semibold" panose="020B0702040204020203" pitchFamily="34" charset="0"/>
              </a:rPr>
              <a:t>Performance Latency</a:t>
            </a:r>
          </a:p>
          <a:p>
            <a:pPr defTabSz="913837">
              <a:spcAft>
                <a:spcPts val="1765"/>
              </a:spcAft>
              <a:defRPr/>
            </a:pPr>
            <a:r>
              <a:rPr lang="en-US" sz="2157" kern="0" dirty="0">
                <a:solidFill>
                  <a:srgbClr val="FFFFFF"/>
                </a:solidFill>
                <a:latin typeface="Segoe UI Semilight"/>
                <a:cs typeface="Segoe UI Semibold" panose="020B0702040204020203" pitchFamily="34" charset="0"/>
              </a:rPr>
              <a:t>Performance Throughput</a:t>
            </a:r>
          </a:p>
          <a:p>
            <a:pPr defTabSz="913837">
              <a:spcAft>
                <a:spcPts val="1765"/>
              </a:spcAft>
              <a:defRPr/>
            </a:pPr>
            <a:r>
              <a:rPr lang="en-US" sz="2157" kern="0" dirty="0">
                <a:solidFill>
                  <a:srgbClr val="FFFFFF"/>
                </a:solidFill>
                <a:latin typeface="Segoe UI Semilight"/>
                <a:cs typeface="Segoe UI Semibold" panose="020B0702040204020203" pitchFamily="34" charset="0"/>
              </a:rPr>
              <a:t>Data Consistency</a:t>
            </a:r>
          </a:p>
          <a:p>
            <a:pPr defTabSz="913837">
              <a:spcAft>
                <a:spcPts val="1765"/>
              </a:spcAft>
              <a:defRPr/>
            </a:pPr>
            <a:endParaRPr lang="en-US" sz="2157" kern="0" dirty="0">
              <a:solidFill>
                <a:srgbClr val="FFFFFF"/>
              </a:solidFill>
              <a:latin typeface="Segoe UI Semilight"/>
              <a:cs typeface="Segoe UI Semibold" panose="020B0702040204020203" pitchFamily="34" charset="0"/>
            </a:endParaRPr>
          </a:p>
        </p:txBody>
      </p:sp>
      <p:sp>
        <p:nvSpPr>
          <p:cNvPr id="28" name="Title 1">
            <a:extLst>
              <a:ext uri="{FF2B5EF4-FFF2-40B4-BE49-F238E27FC236}">
                <a16:creationId xmlns:a16="http://schemas.microsoft.com/office/drawing/2014/main" id="{0EB7F75B-04EE-4901-B2E5-8CA1F5B12564}"/>
              </a:ext>
            </a:extLst>
          </p:cNvPr>
          <p:cNvSpPr txBox="1">
            <a:spLocks/>
          </p:cNvSpPr>
          <p:nvPr/>
        </p:nvSpPr>
        <p:spPr>
          <a:xfrm>
            <a:off x="194537" y="1064759"/>
            <a:ext cx="11818491"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745" spc="0" dirty="0">
                <a:solidFill>
                  <a:srgbClr val="0078D7">
                    <a:lumMod val="20000"/>
                    <a:lumOff val="80000"/>
                  </a:srgbClr>
                </a:solidFill>
                <a:latin typeface="Segoe UI" panose="020B0502040204020203" pitchFamily="34" charset="0"/>
              </a:rPr>
              <a:t>Only database with comprehensive SLAs across 4 dimensions</a:t>
            </a:r>
            <a:endParaRPr lang="en-US" sz="3921" spc="0" dirty="0">
              <a:solidFill>
                <a:srgbClr val="0078D7">
                  <a:lumMod val="20000"/>
                  <a:lumOff val="80000"/>
                </a:srgbClr>
              </a:solidFill>
              <a:latin typeface="Segoe UI" panose="020B0502040204020203" pitchFamily="34" charset="0"/>
            </a:endParaRPr>
          </a:p>
        </p:txBody>
      </p:sp>
      <p:sp>
        <p:nvSpPr>
          <p:cNvPr id="12" name="Title 1">
            <a:extLst>
              <a:ext uri="{FF2B5EF4-FFF2-40B4-BE49-F238E27FC236}">
                <a16:creationId xmlns:a16="http://schemas.microsoft.com/office/drawing/2014/main" id="{389752E4-7F8C-4672-A206-96D0D995BB63}"/>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a:t>
            </a:r>
          </a:p>
        </p:txBody>
      </p:sp>
      <p:grpSp>
        <p:nvGrpSpPr>
          <p:cNvPr id="7" name="Group 6">
            <a:extLst>
              <a:ext uri="{FF2B5EF4-FFF2-40B4-BE49-F238E27FC236}">
                <a16:creationId xmlns:a16="http://schemas.microsoft.com/office/drawing/2014/main" id="{F41B8B12-5662-45CA-9701-E531CDA80AB2}"/>
              </a:ext>
            </a:extLst>
          </p:cNvPr>
          <p:cNvGrpSpPr/>
          <p:nvPr/>
        </p:nvGrpSpPr>
        <p:grpSpPr>
          <a:xfrm>
            <a:off x="4071074" y="1934959"/>
            <a:ext cx="8109306" cy="4926970"/>
            <a:chOff x="4152707" y="1973262"/>
            <a:chExt cx="8271914" cy="5025766"/>
          </a:xfrm>
        </p:grpSpPr>
        <p:grpSp>
          <p:nvGrpSpPr>
            <p:cNvPr id="4" name="Group 3">
              <a:extLst>
                <a:ext uri="{FF2B5EF4-FFF2-40B4-BE49-F238E27FC236}">
                  <a16:creationId xmlns:a16="http://schemas.microsoft.com/office/drawing/2014/main" id="{0142D1F4-85F4-4D85-A93C-FC1A58922E17}"/>
                </a:ext>
              </a:extLst>
            </p:cNvPr>
            <p:cNvGrpSpPr/>
            <p:nvPr/>
          </p:nvGrpSpPr>
          <p:grpSpPr>
            <a:xfrm>
              <a:off x="4152707" y="1973262"/>
              <a:ext cx="8270430" cy="5002651"/>
              <a:chOff x="4152707" y="1973262"/>
              <a:chExt cx="8270430" cy="5002651"/>
            </a:xfrm>
          </p:grpSpPr>
          <p:sp>
            <p:nvSpPr>
              <p:cNvPr id="16" name="Rectangle 15">
                <a:extLst>
                  <a:ext uri="{FF2B5EF4-FFF2-40B4-BE49-F238E27FC236}">
                    <a16:creationId xmlns:a16="http://schemas.microsoft.com/office/drawing/2014/main" id="{8EC58171-5D50-4E74-92B2-AB563F2402A8}"/>
                  </a:ext>
                </a:extLst>
              </p:cNvPr>
              <p:cNvSpPr/>
              <p:nvPr/>
            </p:nvSpPr>
            <p:spPr bwMode="auto">
              <a:xfrm>
                <a:off x="4391835" y="1973262"/>
                <a:ext cx="8031302" cy="3598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568" dirty="0">
                    <a:solidFill>
                      <a:srgbClr val="0078D7">
                        <a:lumMod val="60000"/>
                        <a:lumOff val="40000"/>
                      </a:srgbClr>
                    </a:solidFill>
                    <a:latin typeface="Segoe UI Semilight" panose="020B0402040204020203" pitchFamily="34" charset="0"/>
                    <a:ea typeface="Segoe UI" pitchFamily="34" charset="0"/>
                    <a:cs typeface="Segoe UI Semilight" panose="020B0402040204020203" pitchFamily="34" charset="0"/>
                  </a:rPr>
                  <a:t>Microsoft Azure</a:t>
                </a:r>
              </a:p>
            </p:txBody>
          </p:sp>
          <p:sp>
            <p:nvSpPr>
              <p:cNvPr id="18" name="Rectangle 17">
                <a:extLst>
                  <a:ext uri="{FF2B5EF4-FFF2-40B4-BE49-F238E27FC236}">
                    <a16:creationId xmlns:a16="http://schemas.microsoft.com/office/drawing/2014/main" id="{611780EB-57E8-4994-9B08-CE59613C37E7}"/>
                  </a:ext>
                </a:extLst>
              </p:cNvPr>
              <p:cNvSpPr/>
              <p:nvPr/>
            </p:nvSpPr>
            <p:spPr bwMode="auto">
              <a:xfrm>
                <a:off x="4152707" y="1973262"/>
                <a:ext cx="254884" cy="500265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aphicFrame>
          <p:nvGraphicFramePr>
            <p:cNvPr id="27" name="Object 26">
              <a:extLst>
                <a:ext uri="{FF2B5EF4-FFF2-40B4-BE49-F238E27FC236}">
                  <a16:creationId xmlns:a16="http://schemas.microsoft.com/office/drawing/2014/main" id="{AFD6CB71-1428-4484-90B3-1353C444FF85}"/>
                </a:ext>
              </a:extLst>
            </p:cNvPr>
            <p:cNvGraphicFramePr>
              <a:graphicFrameLocks noChangeAspect="1"/>
            </p:cNvGraphicFramePr>
            <p:nvPr>
              <p:extLst/>
            </p:nvPr>
          </p:nvGraphicFramePr>
          <p:xfrm>
            <a:off x="4407388" y="2333207"/>
            <a:ext cx="8017233" cy="4665821"/>
          </p:xfrm>
          <a:graphic>
            <a:graphicData uri="http://schemas.openxmlformats.org/presentationml/2006/ole">
              <mc:AlternateContent xmlns:mc="http://schemas.openxmlformats.org/markup-compatibility/2006">
                <mc:Choice xmlns:v="urn:schemas-microsoft-com:vml" Requires="v">
                  <p:oleObj spid="_x0000_s1062" name="Image" r:id="rId4" imgW="11484000" imgH="6683040" progId="Photoshop.Image.18">
                    <p:embed/>
                  </p:oleObj>
                </mc:Choice>
                <mc:Fallback>
                  <p:oleObj name="Image" r:id="rId4" imgW="11484000" imgH="6683040" progId="Photoshop.Image.18">
                    <p:embed/>
                    <p:pic>
                      <p:nvPicPr>
                        <p:cNvPr id="27" name="Object 26">
                          <a:extLst>
                            <a:ext uri="{FF2B5EF4-FFF2-40B4-BE49-F238E27FC236}">
                              <a16:creationId xmlns:a16="http://schemas.microsoft.com/office/drawing/2014/main" id="{AFD6CB71-1428-4484-90B3-1353C444FF85}"/>
                            </a:ext>
                          </a:extLst>
                        </p:cNvPr>
                        <p:cNvPicPr/>
                        <p:nvPr/>
                      </p:nvPicPr>
                      <p:blipFill>
                        <a:blip r:embed="rId5"/>
                        <a:stretch>
                          <a:fillRect/>
                        </a:stretch>
                      </p:blipFill>
                      <p:spPr>
                        <a:xfrm>
                          <a:off x="4407388" y="2333207"/>
                          <a:ext cx="8017233" cy="4665821"/>
                        </a:xfrm>
                        <a:prstGeom prst="rect">
                          <a:avLst/>
                        </a:prstGeom>
                      </p:spPr>
                    </p:pic>
                  </p:oleObj>
                </mc:Fallback>
              </mc:AlternateContent>
            </a:graphicData>
          </a:graphic>
        </p:graphicFrame>
      </p:grpSp>
    </p:spTree>
    <p:extLst>
      <p:ext uri="{BB962C8B-B14F-4D97-AF65-F5344CB8AC3E}">
        <p14:creationId xmlns:p14="http://schemas.microsoft.com/office/powerpoint/2010/main" val="296724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4DB79B-EE45-443A-95BE-C625ED3E0C71}"/>
              </a:ext>
            </a:extLst>
          </p:cNvPr>
          <p:cNvGrpSpPr/>
          <p:nvPr/>
        </p:nvGrpSpPr>
        <p:grpSpPr>
          <a:xfrm>
            <a:off x="2435599" y="1970073"/>
            <a:ext cx="2994648" cy="3992863"/>
            <a:chOff x="4713905" y="6164262"/>
            <a:chExt cx="3054697" cy="4072928"/>
          </a:xfrm>
        </p:grpSpPr>
        <p:pic>
          <p:nvPicPr>
            <p:cNvPr id="19" name="Graphic 18">
              <a:extLst>
                <a:ext uri="{FF2B5EF4-FFF2-40B4-BE49-F238E27FC236}">
                  <a16:creationId xmlns:a16="http://schemas.microsoft.com/office/drawing/2014/main" id="{3D24CF47-6019-481C-8AA7-815A7232C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 name="Graphic 1">
              <a:extLst>
                <a:ext uri="{FF2B5EF4-FFF2-40B4-BE49-F238E27FC236}">
                  <a16:creationId xmlns:a16="http://schemas.microsoft.com/office/drawing/2014/main" id="{BBCDCF21-AEF8-4ED0-ACD7-8F1B199DA6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16" name="Title 1">
            <a:extLst>
              <a:ext uri="{FF2B5EF4-FFF2-40B4-BE49-F238E27FC236}">
                <a16:creationId xmlns:a16="http://schemas.microsoft.com/office/drawing/2014/main" id="{5A45B429-A684-4206-A42B-63833482762E}"/>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 APIs</a:t>
            </a:r>
          </a:p>
        </p:txBody>
      </p:sp>
      <p:grpSp>
        <p:nvGrpSpPr>
          <p:cNvPr id="4" name="Group 3">
            <a:extLst>
              <a:ext uri="{FF2B5EF4-FFF2-40B4-BE49-F238E27FC236}">
                <a16:creationId xmlns:a16="http://schemas.microsoft.com/office/drawing/2014/main" id="{51E2AA0B-6E93-4378-97B2-BCAE339F6218}"/>
              </a:ext>
            </a:extLst>
          </p:cNvPr>
          <p:cNvGrpSpPr/>
          <p:nvPr/>
        </p:nvGrpSpPr>
        <p:grpSpPr>
          <a:xfrm>
            <a:off x="5946596" y="1825643"/>
            <a:ext cx="4332720" cy="3689093"/>
            <a:chOff x="6068328" y="1973262"/>
            <a:chExt cx="4419600" cy="3763067"/>
          </a:xfrm>
        </p:grpSpPr>
        <p:sp>
          <p:nvSpPr>
            <p:cNvPr id="15" name="Rectangle: Rounded Corners 14">
              <a:extLst>
                <a:ext uri="{FF2B5EF4-FFF2-40B4-BE49-F238E27FC236}">
                  <a16:creationId xmlns:a16="http://schemas.microsoft.com/office/drawing/2014/main" id="{FFE700EF-115E-4022-BCB4-FB4ACB051A45}"/>
                </a:ext>
              </a:extLst>
            </p:cNvPr>
            <p:cNvSpPr/>
            <p:nvPr/>
          </p:nvSpPr>
          <p:spPr bwMode="auto">
            <a:xfrm>
              <a:off x="6294437" y="1973262"/>
              <a:ext cx="4193491" cy="3763067"/>
            </a:xfrm>
            <a:prstGeom prst="roundRect">
              <a:avLst>
                <a:gd name="adj" fmla="val 4983"/>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0746BD9E-674D-4AD4-B1F9-3135E58AD82F}"/>
                </a:ext>
              </a:extLst>
            </p:cNvPr>
            <p:cNvSpPr/>
            <p:nvPr/>
          </p:nvSpPr>
          <p:spPr bwMode="auto">
            <a:xfrm rot="2766992">
              <a:off x="6068328" y="3644599"/>
              <a:ext cx="685800" cy="685800"/>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957CB9A6-F969-47DF-84AD-DA3C6D2AA8C6}"/>
              </a:ext>
            </a:extLst>
          </p:cNvPr>
          <p:cNvSpPr txBox="1"/>
          <p:nvPr/>
        </p:nvSpPr>
        <p:spPr>
          <a:xfrm>
            <a:off x="6752086" y="2079400"/>
            <a:ext cx="3361593" cy="2938075"/>
          </a:xfrm>
          <a:prstGeom prst="rect">
            <a:avLst/>
          </a:prstGeom>
          <a:noFill/>
        </p:spPr>
        <p:txBody>
          <a:bodyPr wrap="square" lIns="179285" tIns="143428" rIns="179285" bIns="143428" rtlCol="0">
            <a:spAutoFit/>
          </a:bodyPr>
          <a:lstStyle/>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MongoDB</a:t>
            </a:r>
          </a:p>
          <a:p>
            <a:pPr defTabSz="913837">
              <a:lnSpc>
                <a:spcPct val="150000"/>
              </a:lnSpc>
              <a:defRPr/>
            </a:pPr>
            <a:r>
              <a:rPr lang="en-US" sz="2353" kern="0" dirty="0" err="1">
                <a:solidFill>
                  <a:srgbClr val="FFFFFF"/>
                </a:solidFill>
                <a:latin typeface="Segoe UI Semilight" panose="020B0402040204020203" pitchFamily="34" charset="0"/>
                <a:cs typeface="Segoe UI Semilight" panose="020B0402040204020203" pitchFamily="34" charset="0"/>
              </a:rPr>
              <a:t>DocumentDB</a:t>
            </a:r>
            <a:endParaRPr lang="en-US" sz="2353" kern="0" dirty="0">
              <a:solidFill>
                <a:srgbClr val="FFFFFF"/>
              </a:solidFill>
              <a:latin typeface="Segoe UI Semilight" panose="020B0402040204020203" pitchFamily="34" charset="0"/>
              <a:cs typeface="Segoe UI Semilight" panose="020B0402040204020203" pitchFamily="34" charset="0"/>
            </a:endParaRPr>
          </a:p>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Table storage</a:t>
            </a:r>
          </a:p>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Gremlin Graph</a:t>
            </a:r>
          </a:p>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Spark</a:t>
            </a:r>
          </a:p>
        </p:txBody>
      </p:sp>
      <p:sp>
        <p:nvSpPr>
          <p:cNvPr id="21" name="Rectangle: Rounded Corners 20">
            <a:extLst>
              <a:ext uri="{FF2B5EF4-FFF2-40B4-BE49-F238E27FC236}">
                <a16:creationId xmlns:a16="http://schemas.microsoft.com/office/drawing/2014/main" id="{2BC10376-D77E-4CF1-91A6-BCD081C6A553}"/>
              </a:ext>
            </a:extLst>
          </p:cNvPr>
          <p:cNvSpPr/>
          <p:nvPr/>
        </p:nvSpPr>
        <p:spPr bwMode="auto">
          <a:xfrm>
            <a:off x="6168260" y="4965431"/>
            <a:ext cx="4111056" cy="950621"/>
          </a:xfrm>
          <a:prstGeom prst="roundRect">
            <a:avLst>
              <a:gd name="adj" fmla="val 27342"/>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DDE0FE5-03F3-44DB-B405-5415CDADAEAD}"/>
              </a:ext>
            </a:extLst>
          </p:cNvPr>
          <p:cNvSpPr/>
          <p:nvPr/>
        </p:nvSpPr>
        <p:spPr>
          <a:xfrm>
            <a:off x="6843021" y="4881110"/>
            <a:ext cx="1510350" cy="568104"/>
          </a:xfrm>
          <a:prstGeom prst="rect">
            <a:avLst/>
          </a:prstGeom>
        </p:spPr>
        <p:txBody>
          <a:bodyPr wrap="none">
            <a:spAutoFit/>
          </a:bodyPr>
          <a:lstStyle/>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Cassandra</a:t>
            </a:r>
            <a:endParaRPr lang="en-US" sz="2353" kern="0" dirty="0">
              <a:solidFill>
                <a:srgbClr val="92D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5036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22" presetClass="entr" presetSubtype="8"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down)">
                                      <p:cBhvr>
                                        <p:cTn id="18" dur="500"/>
                                        <p:tgtEl>
                                          <p:spTgt spid="21"/>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D683-A6AE-4357-936D-59BB86E09A58}"/>
              </a:ext>
            </a:extLst>
          </p:cNvPr>
          <p:cNvSpPr>
            <a:spLocks noGrp="1"/>
          </p:cNvSpPr>
          <p:nvPr>
            <p:ph type="title"/>
          </p:nvPr>
        </p:nvSpPr>
        <p:spPr/>
        <p:txBody>
          <a:bodyPr/>
          <a:lstStyle/>
          <a:p>
            <a:r>
              <a:rPr lang="en-US" dirty="0"/>
              <a:t>Intelligent Apps</a:t>
            </a:r>
          </a:p>
        </p:txBody>
      </p:sp>
      <p:pic>
        <p:nvPicPr>
          <p:cNvPr id="3" name="Graphic 2">
            <a:extLst>
              <a:ext uri="{FF2B5EF4-FFF2-40B4-BE49-F238E27FC236}">
                <a16:creationId xmlns:a16="http://schemas.microsoft.com/office/drawing/2014/main" id="{424964A2-A56A-4AA7-8585-933A96EE3E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4353" y="2731977"/>
            <a:ext cx="1106260" cy="1106260"/>
          </a:xfrm>
          <a:prstGeom prst="rect">
            <a:avLst/>
          </a:prstGeom>
        </p:spPr>
      </p:pic>
    </p:spTree>
    <p:extLst>
      <p:ext uri="{BB962C8B-B14F-4D97-AF65-F5344CB8AC3E}">
        <p14:creationId xmlns:p14="http://schemas.microsoft.com/office/powerpoint/2010/main" val="252696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314" name="Rectangle 313">
            <a:extLst>
              <a:ext uri="{FF2B5EF4-FFF2-40B4-BE49-F238E27FC236}">
                <a16:creationId xmlns:a16="http://schemas.microsoft.com/office/drawing/2014/main" id="{3096C259-C620-4D7B-A502-3C867B5885A8}"/>
              </a:ext>
            </a:extLst>
          </p:cNvPr>
          <p:cNvSpPr/>
          <p:nvPr/>
        </p:nvSpPr>
        <p:spPr bwMode="auto">
          <a:xfrm>
            <a:off x="3260893" y="4767897"/>
            <a:ext cx="1665496"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Machine Learning</a:t>
            </a:r>
          </a:p>
        </p:txBody>
      </p:sp>
      <p:cxnSp>
        <p:nvCxnSpPr>
          <p:cNvPr id="248" name="Straight Connector 247">
            <a:extLst>
              <a:ext uri="{FF2B5EF4-FFF2-40B4-BE49-F238E27FC236}">
                <a16:creationId xmlns:a16="http://schemas.microsoft.com/office/drawing/2014/main" id="{69A29850-6261-4D0D-B27D-D2CE65BA3D03}"/>
              </a:ext>
            </a:extLst>
          </p:cNvPr>
          <p:cNvCxnSpPr>
            <a:cxnSpLocks/>
          </p:cNvCxnSpPr>
          <p:nvPr/>
        </p:nvCxnSpPr>
        <p:spPr>
          <a:xfrm flipH="1" flipV="1">
            <a:off x="5674202" y="-405335"/>
            <a:ext cx="202621" cy="170689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9" name="Straight Connector 248">
            <a:extLst>
              <a:ext uri="{FF2B5EF4-FFF2-40B4-BE49-F238E27FC236}">
                <a16:creationId xmlns:a16="http://schemas.microsoft.com/office/drawing/2014/main" id="{A5928457-67B3-43E2-A8F9-8210F7B77E0D}"/>
              </a:ext>
            </a:extLst>
          </p:cNvPr>
          <p:cNvCxnSpPr>
            <a:cxnSpLocks/>
          </p:cNvCxnSpPr>
          <p:nvPr/>
        </p:nvCxnSpPr>
        <p:spPr>
          <a:xfrm>
            <a:off x="8320791" y="2369313"/>
            <a:ext cx="1778620" cy="116677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0" name="Straight Connector 249">
            <a:extLst>
              <a:ext uri="{FF2B5EF4-FFF2-40B4-BE49-F238E27FC236}">
                <a16:creationId xmlns:a16="http://schemas.microsoft.com/office/drawing/2014/main" id="{F4F8A8E8-B748-48F4-AE20-37E57996CCE8}"/>
              </a:ext>
            </a:extLst>
          </p:cNvPr>
          <p:cNvCxnSpPr>
            <a:cxnSpLocks/>
          </p:cNvCxnSpPr>
          <p:nvPr/>
        </p:nvCxnSpPr>
        <p:spPr>
          <a:xfrm>
            <a:off x="2708368" y="2156250"/>
            <a:ext cx="541844" cy="65540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6" name="Straight Connector 275">
            <a:extLst>
              <a:ext uri="{FF2B5EF4-FFF2-40B4-BE49-F238E27FC236}">
                <a16:creationId xmlns:a16="http://schemas.microsoft.com/office/drawing/2014/main" id="{A5BF6C24-357B-4B4B-A782-A25B80DC9450}"/>
              </a:ext>
            </a:extLst>
          </p:cNvPr>
          <p:cNvCxnSpPr>
            <a:cxnSpLocks/>
          </p:cNvCxnSpPr>
          <p:nvPr/>
        </p:nvCxnSpPr>
        <p:spPr>
          <a:xfrm flipH="1" flipV="1">
            <a:off x="-104272" y="5219869"/>
            <a:ext cx="2279470" cy="45561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7" name="Straight Connector 276">
            <a:extLst>
              <a:ext uri="{FF2B5EF4-FFF2-40B4-BE49-F238E27FC236}">
                <a16:creationId xmlns:a16="http://schemas.microsoft.com/office/drawing/2014/main" id="{35B1AA9B-3053-469A-BE76-711D93651688}"/>
              </a:ext>
            </a:extLst>
          </p:cNvPr>
          <p:cNvCxnSpPr>
            <a:cxnSpLocks/>
          </p:cNvCxnSpPr>
          <p:nvPr/>
        </p:nvCxnSpPr>
        <p:spPr>
          <a:xfrm>
            <a:off x="10188107" y="1861927"/>
            <a:ext cx="2012531" cy="72970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8" name="Straight Connector 277">
            <a:extLst>
              <a:ext uri="{FF2B5EF4-FFF2-40B4-BE49-F238E27FC236}">
                <a16:creationId xmlns:a16="http://schemas.microsoft.com/office/drawing/2014/main" id="{1B3B99FF-AE98-46C6-97CB-FB39EE945FFE}"/>
              </a:ext>
            </a:extLst>
          </p:cNvPr>
          <p:cNvCxnSpPr>
            <a:cxnSpLocks/>
          </p:cNvCxnSpPr>
          <p:nvPr/>
        </p:nvCxnSpPr>
        <p:spPr>
          <a:xfrm>
            <a:off x="9870888" y="928432"/>
            <a:ext cx="317968" cy="92145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9" name="Straight Connector 278">
            <a:extLst>
              <a:ext uri="{FF2B5EF4-FFF2-40B4-BE49-F238E27FC236}">
                <a16:creationId xmlns:a16="http://schemas.microsoft.com/office/drawing/2014/main" id="{992D2410-9319-424D-85D0-CA9F7B908C29}"/>
              </a:ext>
            </a:extLst>
          </p:cNvPr>
          <p:cNvCxnSpPr>
            <a:cxnSpLocks/>
          </p:cNvCxnSpPr>
          <p:nvPr/>
        </p:nvCxnSpPr>
        <p:spPr>
          <a:xfrm flipH="1" flipV="1">
            <a:off x="1426762" y="1964819"/>
            <a:ext cx="1314052" cy="22063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0" name="Straight Connector 279">
            <a:extLst>
              <a:ext uri="{FF2B5EF4-FFF2-40B4-BE49-F238E27FC236}">
                <a16:creationId xmlns:a16="http://schemas.microsoft.com/office/drawing/2014/main" id="{D6B812CD-8ADA-4FA6-9F8E-9BB2E0B21180}"/>
              </a:ext>
            </a:extLst>
          </p:cNvPr>
          <p:cNvCxnSpPr>
            <a:cxnSpLocks/>
          </p:cNvCxnSpPr>
          <p:nvPr/>
        </p:nvCxnSpPr>
        <p:spPr>
          <a:xfrm flipV="1">
            <a:off x="1426762" y="1079052"/>
            <a:ext cx="1349741" cy="88252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1" name="Straight Connector 280">
            <a:extLst>
              <a:ext uri="{FF2B5EF4-FFF2-40B4-BE49-F238E27FC236}">
                <a16:creationId xmlns:a16="http://schemas.microsoft.com/office/drawing/2014/main" id="{EB859D37-F115-48C0-A41F-35976F245644}"/>
              </a:ext>
            </a:extLst>
          </p:cNvPr>
          <p:cNvCxnSpPr>
            <a:cxnSpLocks/>
          </p:cNvCxnSpPr>
          <p:nvPr/>
        </p:nvCxnSpPr>
        <p:spPr>
          <a:xfrm flipV="1">
            <a:off x="2767751" y="1079052"/>
            <a:ext cx="1470431" cy="637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2" name="Straight Connector 281">
            <a:extLst>
              <a:ext uri="{FF2B5EF4-FFF2-40B4-BE49-F238E27FC236}">
                <a16:creationId xmlns:a16="http://schemas.microsoft.com/office/drawing/2014/main" id="{91378466-45F6-4E4B-8072-6983C18DDDBD}"/>
              </a:ext>
            </a:extLst>
          </p:cNvPr>
          <p:cNvCxnSpPr>
            <a:cxnSpLocks/>
          </p:cNvCxnSpPr>
          <p:nvPr/>
        </p:nvCxnSpPr>
        <p:spPr>
          <a:xfrm flipV="1">
            <a:off x="4228449" y="-284389"/>
            <a:ext cx="577787" cy="136344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a:extLst>
              <a:ext uri="{FF2B5EF4-FFF2-40B4-BE49-F238E27FC236}">
                <a16:creationId xmlns:a16="http://schemas.microsoft.com/office/drawing/2014/main" id="{680710C2-4368-4D83-AE1A-3F622F232562}"/>
              </a:ext>
            </a:extLst>
          </p:cNvPr>
          <p:cNvCxnSpPr>
            <a:cxnSpLocks/>
          </p:cNvCxnSpPr>
          <p:nvPr/>
        </p:nvCxnSpPr>
        <p:spPr>
          <a:xfrm flipV="1">
            <a:off x="8868315" y="932975"/>
            <a:ext cx="1000625" cy="40881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4" name="Straight Connector 283">
            <a:extLst>
              <a:ext uri="{FF2B5EF4-FFF2-40B4-BE49-F238E27FC236}">
                <a16:creationId xmlns:a16="http://schemas.microsoft.com/office/drawing/2014/main" id="{EBA3E0FE-3E21-41A5-8306-0B97C22BC36B}"/>
              </a:ext>
            </a:extLst>
          </p:cNvPr>
          <p:cNvCxnSpPr>
            <a:cxnSpLocks/>
          </p:cNvCxnSpPr>
          <p:nvPr/>
        </p:nvCxnSpPr>
        <p:spPr>
          <a:xfrm flipH="1" flipV="1">
            <a:off x="7996370" y="1070209"/>
            <a:ext cx="856373" cy="28326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5" name="Straight Connector 284">
            <a:extLst>
              <a:ext uri="{FF2B5EF4-FFF2-40B4-BE49-F238E27FC236}">
                <a16:creationId xmlns:a16="http://schemas.microsoft.com/office/drawing/2014/main" id="{BF6EAC73-190F-4AFA-BCA7-1E1406D3E461}"/>
              </a:ext>
            </a:extLst>
          </p:cNvPr>
          <p:cNvCxnSpPr>
            <a:cxnSpLocks/>
          </p:cNvCxnSpPr>
          <p:nvPr/>
        </p:nvCxnSpPr>
        <p:spPr>
          <a:xfrm flipV="1">
            <a:off x="9872835" y="-312847"/>
            <a:ext cx="461354" cy="1261396"/>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6" name="Straight Connector 285">
            <a:extLst>
              <a:ext uri="{FF2B5EF4-FFF2-40B4-BE49-F238E27FC236}">
                <a16:creationId xmlns:a16="http://schemas.microsoft.com/office/drawing/2014/main" id="{B9933E74-2E10-4B2E-9B5A-284F5875FF6E}"/>
              </a:ext>
            </a:extLst>
          </p:cNvPr>
          <p:cNvCxnSpPr>
            <a:cxnSpLocks/>
          </p:cNvCxnSpPr>
          <p:nvPr/>
        </p:nvCxnSpPr>
        <p:spPr>
          <a:xfrm flipH="1">
            <a:off x="7376779" y="1085146"/>
            <a:ext cx="619064" cy="103956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7" name="Straight Connector 286">
            <a:extLst>
              <a:ext uri="{FF2B5EF4-FFF2-40B4-BE49-F238E27FC236}">
                <a16:creationId xmlns:a16="http://schemas.microsoft.com/office/drawing/2014/main" id="{C8EE2429-B37C-4303-971F-50F082E5F27E}"/>
              </a:ext>
            </a:extLst>
          </p:cNvPr>
          <p:cNvCxnSpPr>
            <a:cxnSpLocks/>
          </p:cNvCxnSpPr>
          <p:nvPr/>
        </p:nvCxnSpPr>
        <p:spPr>
          <a:xfrm flipV="1">
            <a:off x="5347957" y="1365138"/>
            <a:ext cx="545373" cy="87410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8" name="Straight Connector 287">
            <a:extLst>
              <a:ext uri="{FF2B5EF4-FFF2-40B4-BE49-F238E27FC236}">
                <a16:creationId xmlns:a16="http://schemas.microsoft.com/office/drawing/2014/main" id="{1DDE171A-6960-42C1-BD87-3872A32740C6}"/>
              </a:ext>
            </a:extLst>
          </p:cNvPr>
          <p:cNvCxnSpPr>
            <a:cxnSpLocks/>
          </p:cNvCxnSpPr>
          <p:nvPr/>
        </p:nvCxnSpPr>
        <p:spPr>
          <a:xfrm>
            <a:off x="8492377" y="4794939"/>
            <a:ext cx="407193" cy="112262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9" name="Straight Connector 288">
            <a:extLst>
              <a:ext uri="{FF2B5EF4-FFF2-40B4-BE49-F238E27FC236}">
                <a16:creationId xmlns:a16="http://schemas.microsoft.com/office/drawing/2014/main" id="{053A8A91-A9CC-4828-B77E-9EB54BDF6484}"/>
              </a:ext>
            </a:extLst>
          </p:cNvPr>
          <p:cNvCxnSpPr>
            <a:cxnSpLocks/>
          </p:cNvCxnSpPr>
          <p:nvPr/>
        </p:nvCxnSpPr>
        <p:spPr>
          <a:xfrm flipV="1">
            <a:off x="8901193" y="5442770"/>
            <a:ext cx="1297821" cy="47965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0" name="Straight Connector 289">
            <a:extLst>
              <a:ext uri="{FF2B5EF4-FFF2-40B4-BE49-F238E27FC236}">
                <a16:creationId xmlns:a16="http://schemas.microsoft.com/office/drawing/2014/main" id="{D9EDB5EA-2AF8-4026-B718-643685FC7094}"/>
              </a:ext>
            </a:extLst>
          </p:cNvPr>
          <p:cNvCxnSpPr>
            <a:cxnSpLocks/>
          </p:cNvCxnSpPr>
          <p:nvPr/>
        </p:nvCxnSpPr>
        <p:spPr>
          <a:xfrm flipV="1">
            <a:off x="7247273" y="4780714"/>
            <a:ext cx="1266110" cy="962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1" name="Straight Connector 290">
            <a:extLst>
              <a:ext uri="{FF2B5EF4-FFF2-40B4-BE49-F238E27FC236}">
                <a16:creationId xmlns:a16="http://schemas.microsoft.com/office/drawing/2014/main" id="{FC63F150-5092-419E-B4A9-FB9A8E978B9A}"/>
              </a:ext>
            </a:extLst>
          </p:cNvPr>
          <p:cNvCxnSpPr>
            <a:cxnSpLocks/>
          </p:cNvCxnSpPr>
          <p:nvPr/>
        </p:nvCxnSpPr>
        <p:spPr>
          <a:xfrm>
            <a:off x="10229250" y="5442770"/>
            <a:ext cx="1962751" cy="16111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2" name="Straight Connector 291">
            <a:extLst>
              <a:ext uri="{FF2B5EF4-FFF2-40B4-BE49-F238E27FC236}">
                <a16:creationId xmlns:a16="http://schemas.microsoft.com/office/drawing/2014/main" id="{AF4B0242-F145-4D93-B056-692E1E0A28E1}"/>
              </a:ext>
            </a:extLst>
          </p:cNvPr>
          <p:cNvCxnSpPr>
            <a:cxnSpLocks/>
          </p:cNvCxnSpPr>
          <p:nvPr/>
        </p:nvCxnSpPr>
        <p:spPr>
          <a:xfrm flipV="1">
            <a:off x="1831922" y="3783901"/>
            <a:ext cx="1171939" cy="46721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3" name="Straight Connector 292">
            <a:extLst>
              <a:ext uri="{FF2B5EF4-FFF2-40B4-BE49-F238E27FC236}">
                <a16:creationId xmlns:a16="http://schemas.microsoft.com/office/drawing/2014/main" id="{96EE2FFA-D5AB-41E7-B27C-FCB5DF0AE7D3}"/>
              </a:ext>
            </a:extLst>
          </p:cNvPr>
          <p:cNvCxnSpPr>
            <a:cxnSpLocks/>
          </p:cNvCxnSpPr>
          <p:nvPr/>
        </p:nvCxnSpPr>
        <p:spPr>
          <a:xfrm flipH="1">
            <a:off x="2957140" y="3760540"/>
            <a:ext cx="50614" cy="112132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4" name="Straight Connector 293">
            <a:extLst>
              <a:ext uri="{FF2B5EF4-FFF2-40B4-BE49-F238E27FC236}">
                <a16:creationId xmlns:a16="http://schemas.microsoft.com/office/drawing/2014/main" id="{D3603773-3F70-43A7-ABA7-290FF9B9E577}"/>
              </a:ext>
            </a:extLst>
          </p:cNvPr>
          <p:cNvCxnSpPr>
            <a:cxnSpLocks/>
          </p:cNvCxnSpPr>
          <p:nvPr/>
        </p:nvCxnSpPr>
        <p:spPr>
          <a:xfrm flipH="1">
            <a:off x="8327904" y="1353471"/>
            <a:ext cx="543657" cy="97849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5" name="Straight Connector 294">
            <a:extLst>
              <a:ext uri="{FF2B5EF4-FFF2-40B4-BE49-F238E27FC236}">
                <a16:creationId xmlns:a16="http://schemas.microsoft.com/office/drawing/2014/main" id="{6164DFD3-B6B4-4480-87BC-AA0F2B3EBDB4}"/>
              </a:ext>
            </a:extLst>
          </p:cNvPr>
          <p:cNvCxnSpPr>
            <a:cxnSpLocks/>
          </p:cNvCxnSpPr>
          <p:nvPr/>
        </p:nvCxnSpPr>
        <p:spPr>
          <a:xfrm>
            <a:off x="5893330" y="1365138"/>
            <a:ext cx="1484079" cy="759437"/>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6" name="Straight Connector 295">
            <a:extLst>
              <a:ext uri="{FF2B5EF4-FFF2-40B4-BE49-F238E27FC236}">
                <a16:creationId xmlns:a16="http://schemas.microsoft.com/office/drawing/2014/main" id="{1F05EA8F-643E-462C-B599-5B30C221E298}"/>
              </a:ext>
            </a:extLst>
          </p:cNvPr>
          <p:cNvCxnSpPr>
            <a:cxnSpLocks/>
          </p:cNvCxnSpPr>
          <p:nvPr/>
        </p:nvCxnSpPr>
        <p:spPr>
          <a:xfrm flipH="1" flipV="1">
            <a:off x="7371717" y="172361"/>
            <a:ext cx="631429" cy="911327"/>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7" name="Straight Connector 296">
            <a:extLst>
              <a:ext uri="{FF2B5EF4-FFF2-40B4-BE49-F238E27FC236}">
                <a16:creationId xmlns:a16="http://schemas.microsoft.com/office/drawing/2014/main" id="{7A2AFCD4-3975-4CF5-9A04-0C4C3BB7D305}"/>
              </a:ext>
            </a:extLst>
          </p:cNvPr>
          <p:cNvCxnSpPr>
            <a:cxnSpLocks/>
          </p:cNvCxnSpPr>
          <p:nvPr/>
        </p:nvCxnSpPr>
        <p:spPr>
          <a:xfrm flipH="1">
            <a:off x="10092297" y="1168594"/>
            <a:ext cx="2101132" cy="235326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8" name="Straight Connector 297">
            <a:extLst>
              <a:ext uri="{FF2B5EF4-FFF2-40B4-BE49-F238E27FC236}">
                <a16:creationId xmlns:a16="http://schemas.microsoft.com/office/drawing/2014/main" id="{AA503B7B-7589-4648-B273-5952F362EF73}"/>
              </a:ext>
            </a:extLst>
          </p:cNvPr>
          <p:cNvCxnSpPr>
            <a:cxnSpLocks/>
          </p:cNvCxnSpPr>
          <p:nvPr/>
        </p:nvCxnSpPr>
        <p:spPr>
          <a:xfrm flipV="1">
            <a:off x="8690295" y="3521858"/>
            <a:ext cx="1423345" cy="583646"/>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0" name="Straight Connector 299">
            <a:extLst>
              <a:ext uri="{FF2B5EF4-FFF2-40B4-BE49-F238E27FC236}">
                <a16:creationId xmlns:a16="http://schemas.microsoft.com/office/drawing/2014/main" id="{F6FCAC69-FEB2-40A8-A2EC-F03E9343F87F}"/>
              </a:ext>
            </a:extLst>
          </p:cNvPr>
          <p:cNvCxnSpPr>
            <a:cxnSpLocks/>
          </p:cNvCxnSpPr>
          <p:nvPr/>
        </p:nvCxnSpPr>
        <p:spPr>
          <a:xfrm flipH="1">
            <a:off x="2178442" y="4992017"/>
            <a:ext cx="686038" cy="68022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1" name="Straight Connector 300">
            <a:extLst>
              <a:ext uri="{FF2B5EF4-FFF2-40B4-BE49-F238E27FC236}">
                <a16:creationId xmlns:a16="http://schemas.microsoft.com/office/drawing/2014/main" id="{68947A17-B899-4D5A-B05D-28166BB9816E}"/>
              </a:ext>
            </a:extLst>
          </p:cNvPr>
          <p:cNvCxnSpPr>
            <a:cxnSpLocks/>
          </p:cNvCxnSpPr>
          <p:nvPr/>
        </p:nvCxnSpPr>
        <p:spPr>
          <a:xfrm>
            <a:off x="2957139" y="4905224"/>
            <a:ext cx="1004519" cy="77091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3" name="Straight Connector 302">
            <a:extLst>
              <a:ext uri="{FF2B5EF4-FFF2-40B4-BE49-F238E27FC236}">
                <a16:creationId xmlns:a16="http://schemas.microsoft.com/office/drawing/2014/main" id="{11D12DB0-8BDD-42D8-B0A7-892C0F2202AD}"/>
              </a:ext>
            </a:extLst>
          </p:cNvPr>
          <p:cNvCxnSpPr>
            <a:cxnSpLocks/>
          </p:cNvCxnSpPr>
          <p:nvPr/>
        </p:nvCxnSpPr>
        <p:spPr>
          <a:xfrm flipH="1">
            <a:off x="3938297" y="4901330"/>
            <a:ext cx="1027881" cy="77480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4" name="Straight Connector 303">
            <a:extLst>
              <a:ext uri="{FF2B5EF4-FFF2-40B4-BE49-F238E27FC236}">
                <a16:creationId xmlns:a16="http://schemas.microsoft.com/office/drawing/2014/main" id="{2BE9F79E-A741-4C16-A7DE-01DB5115E965}"/>
              </a:ext>
            </a:extLst>
          </p:cNvPr>
          <p:cNvCxnSpPr>
            <a:cxnSpLocks/>
          </p:cNvCxnSpPr>
          <p:nvPr/>
        </p:nvCxnSpPr>
        <p:spPr>
          <a:xfrm>
            <a:off x="4973964" y="4909118"/>
            <a:ext cx="914149" cy="84386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5" name="Straight Connector 304">
            <a:extLst>
              <a:ext uri="{FF2B5EF4-FFF2-40B4-BE49-F238E27FC236}">
                <a16:creationId xmlns:a16="http://schemas.microsoft.com/office/drawing/2014/main" id="{76E0AD83-380E-4DD4-B1AC-6E88B29A97EB}"/>
              </a:ext>
            </a:extLst>
          </p:cNvPr>
          <p:cNvCxnSpPr>
            <a:cxnSpLocks/>
          </p:cNvCxnSpPr>
          <p:nvPr/>
        </p:nvCxnSpPr>
        <p:spPr>
          <a:xfrm flipH="1" flipV="1">
            <a:off x="-104271" y="2573339"/>
            <a:ext cx="1927434" cy="167778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8" name="Straight Connector 307">
            <a:extLst>
              <a:ext uri="{FF2B5EF4-FFF2-40B4-BE49-F238E27FC236}">
                <a16:creationId xmlns:a16="http://schemas.microsoft.com/office/drawing/2014/main" id="{390A30F9-6F46-4471-A4AB-3F823E4D49AE}"/>
              </a:ext>
            </a:extLst>
          </p:cNvPr>
          <p:cNvCxnSpPr>
            <a:cxnSpLocks/>
          </p:cNvCxnSpPr>
          <p:nvPr/>
        </p:nvCxnSpPr>
        <p:spPr>
          <a:xfrm flipH="1" flipV="1">
            <a:off x="2358357" y="147167"/>
            <a:ext cx="407603" cy="94162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9" name="Rectangle 308">
            <a:extLst>
              <a:ext uri="{FF2B5EF4-FFF2-40B4-BE49-F238E27FC236}">
                <a16:creationId xmlns:a16="http://schemas.microsoft.com/office/drawing/2014/main" id="{6BBCB851-E6EE-4C48-9545-DDAB86416409}"/>
              </a:ext>
            </a:extLst>
          </p:cNvPr>
          <p:cNvSpPr/>
          <p:nvPr/>
        </p:nvSpPr>
        <p:spPr bwMode="auto">
          <a:xfrm>
            <a:off x="4129081" y="3127848"/>
            <a:ext cx="3747369" cy="6234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fontAlgn="base">
              <a:lnSpc>
                <a:spcPct val="90000"/>
              </a:lnSpc>
              <a:spcBef>
                <a:spcPct val="0"/>
              </a:spcBef>
              <a:spcAft>
                <a:spcPct val="0"/>
              </a:spcAft>
              <a:defRPr/>
            </a:pPr>
            <a:r>
              <a:rPr lang="en-US" sz="4313" kern="0" spc="49" dirty="0">
                <a:ln w="3175">
                  <a:noFill/>
                </a:ln>
                <a:solidFill>
                  <a:srgbClr val="FFFFFF"/>
                </a:solidFill>
                <a:latin typeface="Segoe UI Semilight"/>
                <a:cs typeface="Nirmala UI Semilight" panose="020B0402040204020203" pitchFamily="34" charset="0"/>
              </a:rPr>
              <a:t>Data-driven Intelligence</a:t>
            </a:r>
          </a:p>
        </p:txBody>
      </p:sp>
      <p:sp>
        <p:nvSpPr>
          <p:cNvPr id="310" name="Rectangle 309">
            <a:extLst>
              <a:ext uri="{FF2B5EF4-FFF2-40B4-BE49-F238E27FC236}">
                <a16:creationId xmlns:a16="http://schemas.microsoft.com/office/drawing/2014/main" id="{4DFD79B8-5E30-4B9A-A109-9000A347CB8C}"/>
              </a:ext>
            </a:extLst>
          </p:cNvPr>
          <p:cNvSpPr/>
          <p:nvPr/>
        </p:nvSpPr>
        <p:spPr bwMode="auto">
          <a:xfrm>
            <a:off x="3015935" y="2118536"/>
            <a:ext cx="1927524" cy="23708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Cosmos DB</a:t>
            </a:r>
          </a:p>
        </p:txBody>
      </p:sp>
      <p:sp>
        <p:nvSpPr>
          <p:cNvPr id="311" name="Rectangle 310">
            <a:extLst>
              <a:ext uri="{FF2B5EF4-FFF2-40B4-BE49-F238E27FC236}">
                <a16:creationId xmlns:a16="http://schemas.microsoft.com/office/drawing/2014/main" id="{E4FB5653-CF94-4BA6-860A-DE4DA312692F}"/>
              </a:ext>
            </a:extLst>
          </p:cNvPr>
          <p:cNvSpPr/>
          <p:nvPr/>
        </p:nvSpPr>
        <p:spPr bwMode="auto">
          <a:xfrm>
            <a:off x="6199150" y="1190722"/>
            <a:ext cx="1747245"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SQL Data Warehouse</a:t>
            </a:r>
          </a:p>
        </p:txBody>
      </p:sp>
      <p:sp>
        <p:nvSpPr>
          <p:cNvPr id="312" name="Rectangle 311">
            <a:extLst>
              <a:ext uri="{FF2B5EF4-FFF2-40B4-BE49-F238E27FC236}">
                <a16:creationId xmlns:a16="http://schemas.microsoft.com/office/drawing/2014/main" id="{4BAE5B5A-7588-4834-A162-6D8F82233F8F}"/>
              </a:ext>
            </a:extLst>
          </p:cNvPr>
          <p:cNvSpPr/>
          <p:nvPr/>
        </p:nvSpPr>
        <p:spPr bwMode="auto">
          <a:xfrm>
            <a:off x="6171029" y="5540242"/>
            <a:ext cx="1665496"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Bot </a:t>
            </a:r>
            <a:br>
              <a:rPr lang="en-US" sz="1568" kern="0" dirty="0">
                <a:solidFill>
                  <a:srgbClr val="FFFFFF"/>
                </a:solidFill>
                <a:latin typeface="Segoe UI" panose="020B0502040204020203" pitchFamily="34" charset="0"/>
                <a:cs typeface="Segoe UI" panose="020B0502040204020203" pitchFamily="34" charset="0"/>
              </a:rPr>
            </a:br>
            <a:r>
              <a:rPr lang="en-US" sz="1568" kern="0" dirty="0">
                <a:solidFill>
                  <a:srgbClr val="FFFFFF"/>
                </a:solidFill>
                <a:latin typeface="Segoe UI" panose="020B0502040204020203" pitchFamily="34" charset="0"/>
                <a:cs typeface="Segoe UI" panose="020B0502040204020203" pitchFamily="34" charset="0"/>
              </a:rPr>
              <a:t>Service</a:t>
            </a:r>
          </a:p>
        </p:txBody>
      </p:sp>
      <p:sp>
        <p:nvSpPr>
          <p:cNvPr id="313" name="Rectangle 312">
            <a:extLst>
              <a:ext uri="{FF2B5EF4-FFF2-40B4-BE49-F238E27FC236}">
                <a16:creationId xmlns:a16="http://schemas.microsoft.com/office/drawing/2014/main" id="{15A7EC1F-33B7-4A9A-9743-C98D391447BA}"/>
              </a:ext>
            </a:extLst>
          </p:cNvPr>
          <p:cNvSpPr/>
          <p:nvPr/>
        </p:nvSpPr>
        <p:spPr bwMode="auto">
          <a:xfrm>
            <a:off x="8614691" y="2238146"/>
            <a:ext cx="1665496"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SQL DB</a:t>
            </a:r>
          </a:p>
        </p:txBody>
      </p:sp>
      <p:sp>
        <p:nvSpPr>
          <p:cNvPr id="315" name="Rectangle 314">
            <a:extLst>
              <a:ext uri="{FF2B5EF4-FFF2-40B4-BE49-F238E27FC236}">
                <a16:creationId xmlns:a16="http://schemas.microsoft.com/office/drawing/2014/main" id="{5AD2C4CA-6F8C-45B6-929C-1F86605DE043}"/>
              </a:ext>
            </a:extLst>
          </p:cNvPr>
          <p:cNvSpPr/>
          <p:nvPr/>
        </p:nvSpPr>
        <p:spPr bwMode="auto">
          <a:xfrm>
            <a:off x="8783948" y="4661180"/>
            <a:ext cx="1665496"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Cognitive Services</a:t>
            </a:r>
          </a:p>
        </p:txBody>
      </p:sp>
      <p:sp>
        <p:nvSpPr>
          <p:cNvPr id="337" name="Oval 336">
            <a:extLst>
              <a:ext uri="{FF2B5EF4-FFF2-40B4-BE49-F238E27FC236}">
                <a16:creationId xmlns:a16="http://schemas.microsoft.com/office/drawing/2014/main" id="{EAB920A8-7852-4DA5-8120-CFBBE9B86EAC}"/>
              </a:ext>
            </a:extLst>
          </p:cNvPr>
          <p:cNvSpPr/>
          <p:nvPr/>
        </p:nvSpPr>
        <p:spPr bwMode="auto">
          <a:xfrm>
            <a:off x="4139389" y="992176"/>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38" name="Oval 337">
            <a:extLst>
              <a:ext uri="{FF2B5EF4-FFF2-40B4-BE49-F238E27FC236}">
                <a16:creationId xmlns:a16="http://schemas.microsoft.com/office/drawing/2014/main" id="{F93FB01C-4442-4911-98F4-8C7C2BC608D0}"/>
              </a:ext>
            </a:extLst>
          </p:cNvPr>
          <p:cNvSpPr/>
          <p:nvPr/>
        </p:nvSpPr>
        <p:spPr bwMode="auto">
          <a:xfrm>
            <a:off x="2679149" y="1004160"/>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39" name="Oval 338">
            <a:extLst>
              <a:ext uri="{FF2B5EF4-FFF2-40B4-BE49-F238E27FC236}">
                <a16:creationId xmlns:a16="http://schemas.microsoft.com/office/drawing/2014/main" id="{8A7DF072-E22B-4707-AEE8-F15B5F804F92}"/>
              </a:ext>
            </a:extLst>
          </p:cNvPr>
          <p:cNvSpPr/>
          <p:nvPr/>
        </p:nvSpPr>
        <p:spPr bwMode="auto">
          <a:xfrm>
            <a:off x="1332969" y="1868852"/>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1" name="Oval 340">
            <a:extLst>
              <a:ext uri="{FF2B5EF4-FFF2-40B4-BE49-F238E27FC236}">
                <a16:creationId xmlns:a16="http://schemas.microsoft.com/office/drawing/2014/main" id="{97C1CF48-B70C-4084-9691-FD4D29D9C252}"/>
              </a:ext>
            </a:extLst>
          </p:cNvPr>
          <p:cNvSpPr/>
          <p:nvPr/>
        </p:nvSpPr>
        <p:spPr bwMode="auto">
          <a:xfrm>
            <a:off x="2918483" y="3682974"/>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2" name="Oval 341">
            <a:extLst>
              <a:ext uri="{FF2B5EF4-FFF2-40B4-BE49-F238E27FC236}">
                <a16:creationId xmlns:a16="http://schemas.microsoft.com/office/drawing/2014/main" id="{F1435DF1-2486-4849-9E10-06F32328C4E4}"/>
              </a:ext>
            </a:extLst>
          </p:cNvPr>
          <p:cNvSpPr/>
          <p:nvPr/>
        </p:nvSpPr>
        <p:spPr bwMode="auto">
          <a:xfrm>
            <a:off x="1741724" y="4162594"/>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3" name="Oval 342">
            <a:extLst>
              <a:ext uri="{FF2B5EF4-FFF2-40B4-BE49-F238E27FC236}">
                <a16:creationId xmlns:a16="http://schemas.microsoft.com/office/drawing/2014/main" id="{0D93F79E-B4ED-4747-9CC9-EC5367B6D9FD}"/>
              </a:ext>
            </a:extLst>
          </p:cNvPr>
          <p:cNvSpPr/>
          <p:nvPr/>
        </p:nvSpPr>
        <p:spPr bwMode="auto">
          <a:xfrm>
            <a:off x="2091643" y="5575989"/>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4" name="Oval 343">
            <a:extLst>
              <a:ext uri="{FF2B5EF4-FFF2-40B4-BE49-F238E27FC236}">
                <a16:creationId xmlns:a16="http://schemas.microsoft.com/office/drawing/2014/main" id="{49F6F503-EF2E-4056-BED3-03B64630B1A5}"/>
              </a:ext>
            </a:extLst>
          </p:cNvPr>
          <p:cNvSpPr/>
          <p:nvPr/>
        </p:nvSpPr>
        <p:spPr bwMode="auto">
          <a:xfrm>
            <a:off x="3849732" y="5575989"/>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5" name="Oval 344">
            <a:extLst>
              <a:ext uri="{FF2B5EF4-FFF2-40B4-BE49-F238E27FC236}">
                <a16:creationId xmlns:a16="http://schemas.microsoft.com/office/drawing/2014/main" id="{51AF311B-B5FE-4B00-AD1E-CA3E4D730DEF}"/>
              </a:ext>
            </a:extLst>
          </p:cNvPr>
          <p:cNvSpPr/>
          <p:nvPr/>
        </p:nvSpPr>
        <p:spPr bwMode="auto">
          <a:xfrm>
            <a:off x="4864285" y="4819511"/>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7" name="Oval 346">
            <a:extLst>
              <a:ext uri="{FF2B5EF4-FFF2-40B4-BE49-F238E27FC236}">
                <a16:creationId xmlns:a16="http://schemas.microsoft.com/office/drawing/2014/main" id="{D04E57A9-2B37-48B8-9B6A-98512BABC1AA}"/>
              </a:ext>
            </a:extLst>
          </p:cNvPr>
          <p:cNvSpPr/>
          <p:nvPr/>
        </p:nvSpPr>
        <p:spPr bwMode="auto">
          <a:xfrm>
            <a:off x="8813149" y="5823680"/>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8" name="Oval 347">
            <a:extLst>
              <a:ext uri="{FF2B5EF4-FFF2-40B4-BE49-F238E27FC236}">
                <a16:creationId xmlns:a16="http://schemas.microsoft.com/office/drawing/2014/main" id="{63C773EE-B210-49D0-9654-E0BFF48C8393}"/>
              </a:ext>
            </a:extLst>
          </p:cNvPr>
          <p:cNvSpPr/>
          <p:nvPr/>
        </p:nvSpPr>
        <p:spPr bwMode="auto">
          <a:xfrm>
            <a:off x="10128259" y="5361313"/>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9" name="Oval 348">
            <a:extLst>
              <a:ext uri="{FF2B5EF4-FFF2-40B4-BE49-F238E27FC236}">
                <a16:creationId xmlns:a16="http://schemas.microsoft.com/office/drawing/2014/main" id="{2D043D74-B456-4891-A0C4-561ED377B692}"/>
              </a:ext>
            </a:extLst>
          </p:cNvPr>
          <p:cNvSpPr/>
          <p:nvPr/>
        </p:nvSpPr>
        <p:spPr bwMode="auto">
          <a:xfrm>
            <a:off x="8612625" y="4014593"/>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0" name="Oval 349">
            <a:extLst>
              <a:ext uri="{FF2B5EF4-FFF2-40B4-BE49-F238E27FC236}">
                <a16:creationId xmlns:a16="http://schemas.microsoft.com/office/drawing/2014/main" id="{06C56956-F446-4759-A378-945FA46ABB23}"/>
              </a:ext>
            </a:extLst>
          </p:cNvPr>
          <p:cNvSpPr/>
          <p:nvPr/>
        </p:nvSpPr>
        <p:spPr bwMode="auto">
          <a:xfrm>
            <a:off x="10017128" y="3441457"/>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1" name="Oval 350">
            <a:extLst>
              <a:ext uri="{FF2B5EF4-FFF2-40B4-BE49-F238E27FC236}">
                <a16:creationId xmlns:a16="http://schemas.microsoft.com/office/drawing/2014/main" id="{B4B6A5DF-871D-4287-8CD1-B963E8F43411}"/>
              </a:ext>
            </a:extLst>
          </p:cNvPr>
          <p:cNvSpPr/>
          <p:nvPr/>
        </p:nvSpPr>
        <p:spPr bwMode="auto">
          <a:xfrm>
            <a:off x="8756406" y="1262216"/>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2" name="Oval 351">
            <a:extLst>
              <a:ext uri="{FF2B5EF4-FFF2-40B4-BE49-F238E27FC236}">
                <a16:creationId xmlns:a16="http://schemas.microsoft.com/office/drawing/2014/main" id="{EA836D92-A19F-49DA-ADCA-69DF257D5539}"/>
              </a:ext>
            </a:extLst>
          </p:cNvPr>
          <p:cNvSpPr/>
          <p:nvPr/>
        </p:nvSpPr>
        <p:spPr bwMode="auto">
          <a:xfrm>
            <a:off x="9760917" y="853202"/>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3" name="Oval 352">
            <a:extLst>
              <a:ext uri="{FF2B5EF4-FFF2-40B4-BE49-F238E27FC236}">
                <a16:creationId xmlns:a16="http://schemas.microsoft.com/office/drawing/2014/main" id="{8AFDC006-065A-421E-B3D4-8301C05C49F2}"/>
              </a:ext>
            </a:extLst>
          </p:cNvPr>
          <p:cNvSpPr/>
          <p:nvPr/>
        </p:nvSpPr>
        <p:spPr bwMode="auto">
          <a:xfrm>
            <a:off x="7909886" y="989800"/>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4" name="Oval 353">
            <a:extLst>
              <a:ext uri="{FF2B5EF4-FFF2-40B4-BE49-F238E27FC236}">
                <a16:creationId xmlns:a16="http://schemas.microsoft.com/office/drawing/2014/main" id="{1CF4CBCC-62A1-4532-A3DF-3CCC488044EF}"/>
              </a:ext>
            </a:extLst>
          </p:cNvPr>
          <p:cNvSpPr/>
          <p:nvPr/>
        </p:nvSpPr>
        <p:spPr bwMode="auto">
          <a:xfrm>
            <a:off x="7282959" y="2037465"/>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5" name="Oval 354">
            <a:extLst>
              <a:ext uri="{FF2B5EF4-FFF2-40B4-BE49-F238E27FC236}">
                <a16:creationId xmlns:a16="http://schemas.microsoft.com/office/drawing/2014/main" id="{C90EEB26-8712-453C-9553-F87F556BE15C}"/>
              </a:ext>
            </a:extLst>
          </p:cNvPr>
          <p:cNvSpPr/>
          <p:nvPr/>
        </p:nvSpPr>
        <p:spPr bwMode="auto">
          <a:xfrm>
            <a:off x="5247744" y="2154461"/>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6" name="Oval 355">
            <a:extLst>
              <a:ext uri="{FF2B5EF4-FFF2-40B4-BE49-F238E27FC236}">
                <a16:creationId xmlns:a16="http://schemas.microsoft.com/office/drawing/2014/main" id="{8D557CAB-8AC7-40ED-897F-104780503736}"/>
              </a:ext>
            </a:extLst>
          </p:cNvPr>
          <p:cNvSpPr/>
          <p:nvPr/>
        </p:nvSpPr>
        <p:spPr bwMode="auto">
          <a:xfrm>
            <a:off x="7167624" y="4696927"/>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7" name="Oval 356">
            <a:extLst>
              <a:ext uri="{FF2B5EF4-FFF2-40B4-BE49-F238E27FC236}">
                <a16:creationId xmlns:a16="http://schemas.microsoft.com/office/drawing/2014/main" id="{31A2B650-0507-4540-9830-1F7DB3BCC4B5}"/>
              </a:ext>
            </a:extLst>
          </p:cNvPr>
          <p:cNvSpPr/>
          <p:nvPr/>
        </p:nvSpPr>
        <p:spPr bwMode="auto">
          <a:xfrm>
            <a:off x="10099507" y="1773325"/>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8" name="Oval 357">
            <a:extLst>
              <a:ext uri="{FF2B5EF4-FFF2-40B4-BE49-F238E27FC236}">
                <a16:creationId xmlns:a16="http://schemas.microsoft.com/office/drawing/2014/main" id="{E0A7A4B2-329B-45DA-907B-4BE14BAAAF1F}"/>
              </a:ext>
            </a:extLst>
          </p:cNvPr>
          <p:cNvSpPr/>
          <p:nvPr/>
        </p:nvSpPr>
        <p:spPr bwMode="auto">
          <a:xfrm>
            <a:off x="3195421" y="2769055"/>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120" name="Oval 119">
            <a:extLst>
              <a:ext uri="{FF2B5EF4-FFF2-40B4-BE49-F238E27FC236}">
                <a16:creationId xmlns:a16="http://schemas.microsoft.com/office/drawing/2014/main" id="{FD9DCF15-5F7B-4DFF-A0AA-861751AF3AC7}"/>
              </a:ext>
            </a:extLst>
          </p:cNvPr>
          <p:cNvSpPr/>
          <p:nvPr/>
        </p:nvSpPr>
        <p:spPr bwMode="auto">
          <a:xfrm>
            <a:off x="2285605" y="54589"/>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121" name="Oval 120">
            <a:extLst>
              <a:ext uri="{FF2B5EF4-FFF2-40B4-BE49-F238E27FC236}">
                <a16:creationId xmlns:a16="http://schemas.microsoft.com/office/drawing/2014/main" id="{332E5D2F-25A0-40CC-8235-60FABA9627D6}"/>
              </a:ext>
            </a:extLst>
          </p:cNvPr>
          <p:cNvSpPr/>
          <p:nvPr/>
        </p:nvSpPr>
        <p:spPr bwMode="auto">
          <a:xfrm>
            <a:off x="7296724" y="118278"/>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143" name="Oval 142">
            <a:extLst>
              <a:ext uri="{FF2B5EF4-FFF2-40B4-BE49-F238E27FC236}">
                <a16:creationId xmlns:a16="http://schemas.microsoft.com/office/drawing/2014/main" id="{86E6C728-1B2B-4F4E-8076-9E58740D43D9}"/>
              </a:ext>
            </a:extLst>
          </p:cNvPr>
          <p:cNvSpPr/>
          <p:nvPr/>
        </p:nvSpPr>
        <p:spPr bwMode="auto">
          <a:xfrm>
            <a:off x="11151379" y="2160849"/>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grpSp>
        <p:nvGrpSpPr>
          <p:cNvPr id="19" name="Group 18">
            <a:extLst>
              <a:ext uri="{FF2B5EF4-FFF2-40B4-BE49-F238E27FC236}">
                <a16:creationId xmlns:a16="http://schemas.microsoft.com/office/drawing/2014/main" id="{234A81AF-D397-4C13-ACF6-68C5A1880C21}"/>
              </a:ext>
            </a:extLst>
          </p:cNvPr>
          <p:cNvGrpSpPr/>
          <p:nvPr/>
        </p:nvGrpSpPr>
        <p:grpSpPr>
          <a:xfrm>
            <a:off x="2431942" y="1950889"/>
            <a:ext cx="581687" cy="581687"/>
            <a:chOff x="2480707" y="1989511"/>
            <a:chExt cx="593351" cy="593351"/>
          </a:xfrm>
        </p:grpSpPr>
        <p:sp>
          <p:nvSpPr>
            <p:cNvPr id="367" name="Oval 366">
              <a:extLst>
                <a:ext uri="{FF2B5EF4-FFF2-40B4-BE49-F238E27FC236}">
                  <a16:creationId xmlns:a16="http://schemas.microsoft.com/office/drawing/2014/main" id="{320BEBA8-B3B6-4832-884A-CDE003AD799B}"/>
                </a:ext>
              </a:extLst>
            </p:cNvPr>
            <p:cNvSpPr/>
            <p:nvPr/>
          </p:nvSpPr>
          <p:spPr bwMode="auto">
            <a:xfrm>
              <a:off x="2480707" y="1989511"/>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Graphic 4">
              <a:extLst>
                <a:ext uri="{FF2B5EF4-FFF2-40B4-BE49-F238E27FC236}">
                  <a16:creationId xmlns:a16="http://schemas.microsoft.com/office/drawing/2014/main" id="{D3AA7929-423F-428A-A77D-C2C7D6C90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1112" y="2141503"/>
              <a:ext cx="282052" cy="282052"/>
            </a:xfrm>
            <a:prstGeom prst="rect">
              <a:avLst/>
            </a:prstGeom>
          </p:spPr>
        </p:pic>
      </p:grpSp>
      <p:grpSp>
        <p:nvGrpSpPr>
          <p:cNvPr id="20" name="Group 19">
            <a:extLst>
              <a:ext uri="{FF2B5EF4-FFF2-40B4-BE49-F238E27FC236}">
                <a16:creationId xmlns:a16="http://schemas.microsoft.com/office/drawing/2014/main" id="{1AC62FCE-A32D-4CBE-A525-9557D7D8CDDA}"/>
              </a:ext>
            </a:extLst>
          </p:cNvPr>
          <p:cNvGrpSpPr/>
          <p:nvPr/>
        </p:nvGrpSpPr>
        <p:grpSpPr>
          <a:xfrm>
            <a:off x="2671037" y="4600250"/>
            <a:ext cx="581687" cy="581687"/>
            <a:chOff x="2724596" y="4691998"/>
            <a:chExt cx="593351" cy="593351"/>
          </a:xfrm>
        </p:grpSpPr>
        <p:sp>
          <p:nvSpPr>
            <p:cNvPr id="360" name="Oval 359">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Graphic 6">
              <a:extLst>
                <a:ext uri="{FF2B5EF4-FFF2-40B4-BE49-F238E27FC236}">
                  <a16:creationId xmlns:a16="http://schemas.microsoft.com/office/drawing/2014/main" id="{8CF6053D-BF33-42B9-BBE4-E9318ABE31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0794" y="4825878"/>
              <a:ext cx="300587" cy="300587"/>
            </a:xfrm>
            <a:prstGeom prst="rect">
              <a:avLst/>
            </a:prstGeom>
          </p:spPr>
        </p:pic>
      </p:grpSp>
      <p:grpSp>
        <p:nvGrpSpPr>
          <p:cNvPr id="2" name="Group 1">
            <a:extLst>
              <a:ext uri="{FF2B5EF4-FFF2-40B4-BE49-F238E27FC236}">
                <a16:creationId xmlns:a16="http://schemas.microsoft.com/office/drawing/2014/main" id="{8D2DB89A-63F6-48C1-8EF4-511FB402438D}"/>
              </a:ext>
            </a:extLst>
          </p:cNvPr>
          <p:cNvGrpSpPr/>
          <p:nvPr/>
        </p:nvGrpSpPr>
        <p:grpSpPr>
          <a:xfrm>
            <a:off x="5581606" y="5372594"/>
            <a:ext cx="581687" cy="581687"/>
            <a:chOff x="5693528" y="5479829"/>
            <a:chExt cx="593351" cy="593351"/>
          </a:xfrm>
        </p:grpSpPr>
        <p:sp>
          <p:nvSpPr>
            <p:cNvPr id="332" name="Oval 331">
              <a:extLst>
                <a:ext uri="{FF2B5EF4-FFF2-40B4-BE49-F238E27FC236}">
                  <a16:creationId xmlns:a16="http://schemas.microsoft.com/office/drawing/2014/main" id="{9EF9D1C0-8935-44D5-A69F-29870BBC89A2}"/>
                </a:ext>
              </a:extLst>
            </p:cNvPr>
            <p:cNvSpPr/>
            <p:nvPr/>
          </p:nvSpPr>
          <p:spPr bwMode="auto">
            <a:xfrm>
              <a:off x="5693528" y="5479829"/>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Graphic 8">
              <a:extLst>
                <a:ext uri="{FF2B5EF4-FFF2-40B4-BE49-F238E27FC236}">
                  <a16:creationId xmlns:a16="http://schemas.microsoft.com/office/drawing/2014/main" id="{71B0CD82-6EB0-4518-975E-278C340C89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2730" y="5593550"/>
              <a:ext cx="383869" cy="383869"/>
            </a:xfrm>
            <a:prstGeom prst="rect">
              <a:avLst/>
            </a:prstGeom>
          </p:spPr>
        </p:pic>
      </p:grpSp>
      <p:grpSp>
        <p:nvGrpSpPr>
          <p:cNvPr id="18" name="Group 17">
            <a:extLst>
              <a:ext uri="{FF2B5EF4-FFF2-40B4-BE49-F238E27FC236}">
                <a16:creationId xmlns:a16="http://schemas.microsoft.com/office/drawing/2014/main" id="{A12305F9-6ACD-47DB-924E-0B0A5B7B5FEC}"/>
              </a:ext>
            </a:extLst>
          </p:cNvPr>
          <p:cNvGrpSpPr/>
          <p:nvPr/>
        </p:nvGrpSpPr>
        <p:grpSpPr>
          <a:xfrm>
            <a:off x="5615928" y="1023075"/>
            <a:ext cx="581687" cy="581687"/>
            <a:chOff x="5728538" y="1043093"/>
            <a:chExt cx="593351" cy="593351"/>
          </a:xfrm>
        </p:grpSpPr>
        <p:sp>
          <p:nvSpPr>
            <p:cNvPr id="317" name="Oval 316">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 name="Graphic 10">
              <a:extLst>
                <a:ext uri="{FF2B5EF4-FFF2-40B4-BE49-F238E27FC236}">
                  <a16:creationId xmlns:a16="http://schemas.microsoft.com/office/drawing/2014/main" id="{7E32E91E-98E2-485A-81FE-1BEE4A8B02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2724" y="1170780"/>
              <a:ext cx="346922" cy="346922"/>
            </a:xfrm>
            <a:prstGeom prst="rect">
              <a:avLst/>
            </a:prstGeom>
          </p:spPr>
        </p:pic>
      </p:grpSp>
      <p:grpSp>
        <p:nvGrpSpPr>
          <p:cNvPr id="22" name="Group 21">
            <a:extLst>
              <a:ext uri="{FF2B5EF4-FFF2-40B4-BE49-F238E27FC236}">
                <a16:creationId xmlns:a16="http://schemas.microsoft.com/office/drawing/2014/main" id="{BF28DE39-D14A-4EC2-B1B7-DEBBA7696F26}"/>
              </a:ext>
            </a:extLst>
          </p:cNvPr>
          <p:cNvGrpSpPr/>
          <p:nvPr/>
        </p:nvGrpSpPr>
        <p:grpSpPr>
          <a:xfrm>
            <a:off x="8029849" y="2070499"/>
            <a:ext cx="581687" cy="581687"/>
            <a:chOff x="8190863" y="2111520"/>
            <a:chExt cx="593351" cy="593351"/>
          </a:xfrm>
        </p:grpSpPr>
        <p:sp>
          <p:nvSpPr>
            <p:cNvPr id="329" name="Oval 328">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 name="Graphic 12">
              <a:extLst>
                <a:ext uri="{FF2B5EF4-FFF2-40B4-BE49-F238E27FC236}">
                  <a16:creationId xmlns:a16="http://schemas.microsoft.com/office/drawing/2014/main" id="{533E072D-3401-4B1E-97BA-55F7562B71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13032" y="2215551"/>
              <a:ext cx="363727" cy="363727"/>
            </a:xfrm>
            <a:prstGeom prst="rect">
              <a:avLst/>
            </a:prstGeom>
          </p:spPr>
        </p:pic>
      </p:grpSp>
      <p:grpSp>
        <p:nvGrpSpPr>
          <p:cNvPr id="21" name="Group 20">
            <a:extLst>
              <a:ext uri="{FF2B5EF4-FFF2-40B4-BE49-F238E27FC236}">
                <a16:creationId xmlns:a16="http://schemas.microsoft.com/office/drawing/2014/main" id="{1F70C5DF-CDF7-470F-9CD1-4857F08F3E05}"/>
              </a:ext>
            </a:extLst>
          </p:cNvPr>
          <p:cNvGrpSpPr/>
          <p:nvPr/>
        </p:nvGrpSpPr>
        <p:grpSpPr>
          <a:xfrm>
            <a:off x="8197019" y="4493533"/>
            <a:ext cx="581687" cy="581687"/>
            <a:chOff x="8361385" y="4583141"/>
            <a:chExt cx="593351" cy="593351"/>
          </a:xfrm>
        </p:grpSpPr>
        <p:sp>
          <p:nvSpPr>
            <p:cNvPr id="335" name="Oval 334">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Graphic 16">
              <a:extLst>
                <a:ext uri="{FF2B5EF4-FFF2-40B4-BE49-F238E27FC236}">
                  <a16:creationId xmlns:a16="http://schemas.microsoft.com/office/drawing/2014/main" id="{3CD21262-A8FA-496A-91C0-58834EF4F22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642" y="4662266"/>
              <a:ext cx="420836" cy="420836"/>
            </a:xfrm>
            <a:prstGeom prst="rect">
              <a:avLst/>
            </a:prstGeom>
          </p:spPr>
        </p:pic>
      </p:grpSp>
    </p:spTree>
    <p:extLst>
      <p:ext uri="{BB962C8B-B14F-4D97-AF65-F5344CB8AC3E}">
        <p14:creationId xmlns:p14="http://schemas.microsoft.com/office/powerpoint/2010/main" val="17537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400"/>
                                        <p:tgtEl>
                                          <p:spTgt spid="309"/>
                                        </p:tgtEl>
                                      </p:cBhvr>
                                    </p:animEffect>
                                  </p:childTnLst>
                                </p:cTn>
                              </p:par>
                              <p:par>
                                <p:cTn id="8" presetID="42" presetClass="path" presetSubtype="0" decel="100000" fill="hold" grpId="1" nodeType="withEffect">
                                  <p:stCondLst>
                                    <p:cond delay="0"/>
                                  </p:stCondLst>
                                  <p:childTnLst>
                                    <p:animMotion origin="layout" path="M -1.07736E-6 -1.77939E-6 L -1.07736E-6 0.09623 " pathEditMode="relative" rAng="0" ptsTypes="AA">
                                      <p:cBhvr>
                                        <p:cTn id="9" dur="700" spd="-100000" fill="hold"/>
                                        <p:tgtEl>
                                          <p:spTgt spid="309"/>
                                        </p:tgtEl>
                                        <p:attrNameLst>
                                          <p:attrName>ppt_x</p:attrName>
                                          <p:attrName>ppt_y</p:attrName>
                                        </p:attrNameLst>
                                      </p:cBhvr>
                                      <p:rCtr x="0" y="4812"/>
                                    </p:animMotion>
                                  </p:childTnLst>
                                </p:cTn>
                              </p:par>
                              <p:par>
                                <p:cTn id="10" presetID="1" presetClass="entr" presetSubtype="0" fill="hold" grpId="0" nodeType="withEffect">
                                  <p:stCondLst>
                                    <p:cond delay="50"/>
                                  </p:stCondLst>
                                  <p:childTnLst>
                                    <p:set>
                                      <p:cBhvr>
                                        <p:cTn id="11" dur="1" fill="hold">
                                          <p:stCondLst>
                                            <p:cond delay="499"/>
                                          </p:stCondLst>
                                        </p:cTn>
                                        <p:tgtEl>
                                          <p:spTgt spid="120"/>
                                        </p:tgtEl>
                                        <p:attrNameLst>
                                          <p:attrName>style.visibility</p:attrName>
                                        </p:attrNameLst>
                                      </p:cBhvr>
                                      <p:to>
                                        <p:strVal val="visible"/>
                                      </p:to>
                                    </p:set>
                                  </p:childTnLst>
                                </p:cTn>
                              </p:par>
                              <p:par>
                                <p:cTn id="12" presetID="6" presetClass="emph" presetSubtype="0" accel="100000" autoRev="1" fill="hold" grpId="1" nodeType="withEffect">
                                  <p:stCondLst>
                                    <p:cond delay="50"/>
                                  </p:stCondLst>
                                  <p:childTnLst>
                                    <p:animScale>
                                      <p:cBhvr>
                                        <p:cTn id="13" dur="500" fill="hold"/>
                                        <p:tgtEl>
                                          <p:spTgt spid="120"/>
                                        </p:tgtEl>
                                      </p:cBhvr>
                                      <p:by x="0" y="0"/>
                                    </p:animScale>
                                  </p:childTnLst>
                                </p:cTn>
                              </p:par>
                              <p:par>
                                <p:cTn id="14" presetID="1" presetClass="entr" presetSubtype="0" fill="hold" grpId="0" nodeType="withEffect">
                                  <p:stCondLst>
                                    <p:cond delay="50"/>
                                  </p:stCondLst>
                                  <p:childTnLst>
                                    <p:set>
                                      <p:cBhvr>
                                        <p:cTn id="15" dur="1" fill="hold">
                                          <p:stCondLst>
                                            <p:cond delay="499"/>
                                          </p:stCondLst>
                                        </p:cTn>
                                        <p:tgtEl>
                                          <p:spTgt spid="338"/>
                                        </p:tgtEl>
                                        <p:attrNameLst>
                                          <p:attrName>style.visibility</p:attrName>
                                        </p:attrNameLst>
                                      </p:cBhvr>
                                      <p:to>
                                        <p:strVal val="visible"/>
                                      </p:to>
                                    </p:set>
                                  </p:childTnLst>
                                </p:cTn>
                              </p:par>
                              <p:par>
                                <p:cTn id="16" presetID="6" presetClass="emph" presetSubtype="0" accel="100000" autoRev="1" fill="hold" grpId="1" nodeType="withEffect">
                                  <p:stCondLst>
                                    <p:cond delay="50"/>
                                  </p:stCondLst>
                                  <p:childTnLst>
                                    <p:animScale>
                                      <p:cBhvr>
                                        <p:cTn id="17" dur="500" fill="hold"/>
                                        <p:tgtEl>
                                          <p:spTgt spid="338"/>
                                        </p:tgtEl>
                                      </p:cBhvr>
                                      <p:by x="0" y="0"/>
                                    </p:animScale>
                                  </p:childTnLst>
                                </p:cTn>
                              </p:par>
                              <p:par>
                                <p:cTn id="18" presetID="1" presetClass="entr" presetSubtype="0" fill="hold" grpId="0" nodeType="withEffect">
                                  <p:stCondLst>
                                    <p:cond delay="50"/>
                                  </p:stCondLst>
                                  <p:childTnLst>
                                    <p:set>
                                      <p:cBhvr>
                                        <p:cTn id="19" dur="1" fill="hold">
                                          <p:stCondLst>
                                            <p:cond delay="499"/>
                                          </p:stCondLst>
                                        </p:cTn>
                                        <p:tgtEl>
                                          <p:spTgt spid="337"/>
                                        </p:tgtEl>
                                        <p:attrNameLst>
                                          <p:attrName>style.visibility</p:attrName>
                                        </p:attrNameLst>
                                      </p:cBhvr>
                                      <p:to>
                                        <p:strVal val="visible"/>
                                      </p:to>
                                    </p:set>
                                  </p:childTnLst>
                                </p:cTn>
                              </p:par>
                              <p:par>
                                <p:cTn id="20" presetID="6" presetClass="emph" presetSubtype="0" accel="100000" autoRev="1" fill="hold" grpId="1" nodeType="withEffect">
                                  <p:stCondLst>
                                    <p:cond delay="50"/>
                                  </p:stCondLst>
                                  <p:childTnLst>
                                    <p:animScale>
                                      <p:cBhvr>
                                        <p:cTn id="21" dur="500" fill="hold"/>
                                        <p:tgtEl>
                                          <p:spTgt spid="337"/>
                                        </p:tgtEl>
                                      </p:cBhvr>
                                      <p:by x="0" y="0"/>
                                    </p:animScale>
                                  </p:childTnLst>
                                </p:cTn>
                              </p:par>
                              <p:par>
                                <p:cTn id="22" presetID="1" presetClass="entr" presetSubtype="0" fill="hold" grpId="0" nodeType="withEffect">
                                  <p:stCondLst>
                                    <p:cond delay="50"/>
                                  </p:stCondLst>
                                  <p:childTnLst>
                                    <p:set>
                                      <p:cBhvr>
                                        <p:cTn id="23" dur="1" fill="hold">
                                          <p:stCondLst>
                                            <p:cond delay="499"/>
                                          </p:stCondLst>
                                        </p:cTn>
                                        <p:tgtEl>
                                          <p:spTgt spid="339"/>
                                        </p:tgtEl>
                                        <p:attrNameLst>
                                          <p:attrName>style.visibility</p:attrName>
                                        </p:attrNameLst>
                                      </p:cBhvr>
                                      <p:to>
                                        <p:strVal val="visible"/>
                                      </p:to>
                                    </p:set>
                                  </p:childTnLst>
                                </p:cTn>
                              </p:par>
                              <p:par>
                                <p:cTn id="24" presetID="6" presetClass="emph" presetSubtype="0" accel="100000" autoRev="1" fill="hold" grpId="1" nodeType="withEffect">
                                  <p:stCondLst>
                                    <p:cond delay="50"/>
                                  </p:stCondLst>
                                  <p:childTnLst>
                                    <p:animScale>
                                      <p:cBhvr>
                                        <p:cTn id="25" dur="500" fill="hold"/>
                                        <p:tgtEl>
                                          <p:spTgt spid="339"/>
                                        </p:tgtEl>
                                      </p:cBhvr>
                                      <p:by x="0" y="0"/>
                                    </p:animScale>
                                  </p:childTnLst>
                                </p:cTn>
                              </p:par>
                              <p:par>
                                <p:cTn id="26" presetID="1" presetClass="entr" presetSubtype="0" fill="hold" grpId="0" nodeType="withEffect">
                                  <p:stCondLst>
                                    <p:cond delay="50"/>
                                  </p:stCondLst>
                                  <p:childTnLst>
                                    <p:set>
                                      <p:cBhvr>
                                        <p:cTn id="27" dur="1" fill="hold">
                                          <p:stCondLst>
                                            <p:cond delay="499"/>
                                          </p:stCondLst>
                                        </p:cTn>
                                        <p:tgtEl>
                                          <p:spTgt spid="358"/>
                                        </p:tgtEl>
                                        <p:attrNameLst>
                                          <p:attrName>style.visibility</p:attrName>
                                        </p:attrNameLst>
                                      </p:cBhvr>
                                      <p:to>
                                        <p:strVal val="visible"/>
                                      </p:to>
                                    </p:set>
                                  </p:childTnLst>
                                </p:cTn>
                              </p:par>
                              <p:par>
                                <p:cTn id="28" presetID="6" presetClass="emph" presetSubtype="0" accel="100000" autoRev="1" fill="hold" grpId="1" nodeType="withEffect">
                                  <p:stCondLst>
                                    <p:cond delay="50"/>
                                  </p:stCondLst>
                                  <p:childTnLst>
                                    <p:animScale>
                                      <p:cBhvr>
                                        <p:cTn id="29" dur="500" fill="hold"/>
                                        <p:tgtEl>
                                          <p:spTgt spid="358"/>
                                        </p:tgtEl>
                                      </p:cBhvr>
                                      <p:by x="0" y="0"/>
                                    </p:animScale>
                                  </p:childTnLst>
                                </p:cTn>
                              </p:par>
                              <p:par>
                                <p:cTn id="30" presetID="1" presetClass="entr" presetSubtype="0" fill="hold" grpId="0" nodeType="withEffect">
                                  <p:stCondLst>
                                    <p:cond delay="50"/>
                                  </p:stCondLst>
                                  <p:childTnLst>
                                    <p:set>
                                      <p:cBhvr>
                                        <p:cTn id="31" dur="1" fill="hold">
                                          <p:stCondLst>
                                            <p:cond delay="499"/>
                                          </p:stCondLst>
                                        </p:cTn>
                                        <p:tgtEl>
                                          <p:spTgt spid="355"/>
                                        </p:tgtEl>
                                        <p:attrNameLst>
                                          <p:attrName>style.visibility</p:attrName>
                                        </p:attrNameLst>
                                      </p:cBhvr>
                                      <p:to>
                                        <p:strVal val="visible"/>
                                      </p:to>
                                    </p:set>
                                  </p:childTnLst>
                                </p:cTn>
                              </p:par>
                              <p:par>
                                <p:cTn id="32" presetID="6" presetClass="emph" presetSubtype="0" accel="100000" autoRev="1" fill="hold" grpId="1" nodeType="withEffect">
                                  <p:stCondLst>
                                    <p:cond delay="50"/>
                                  </p:stCondLst>
                                  <p:childTnLst>
                                    <p:animScale>
                                      <p:cBhvr>
                                        <p:cTn id="33" dur="500" fill="hold"/>
                                        <p:tgtEl>
                                          <p:spTgt spid="355"/>
                                        </p:tgtEl>
                                      </p:cBhvr>
                                      <p:by x="0" y="0"/>
                                    </p:animScale>
                                  </p:childTnLst>
                                </p:cTn>
                              </p:par>
                              <p:par>
                                <p:cTn id="34" presetID="1" presetClass="entr" presetSubtype="0" fill="hold" grpId="0" nodeType="withEffect">
                                  <p:stCondLst>
                                    <p:cond delay="50"/>
                                  </p:stCondLst>
                                  <p:childTnLst>
                                    <p:set>
                                      <p:cBhvr>
                                        <p:cTn id="35" dur="1" fill="hold">
                                          <p:stCondLst>
                                            <p:cond delay="499"/>
                                          </p:stCondLst>
                                        </p:cTn>
                                        <p:tgtEl>
                                          <p:spTgt spid="354"/>
                                        </p:tgtEl>
                                        <p:attrNameLst>
                                          <p:attrName>style.visibility</p:attrName>
                                        </p:attrNameLst>
                                      </p:cBhvr>
                                      <p:to>
                                        <p:strVal val="visible"/>
                                      </p:to>
                                    </p:set>
                                  </p:childTnLst>
                                </p:cTn>
                              </p:par>
                              <p:par>
                                <p:cTn id="36" presetID="6" presetClass="emph" presetSubtype="0" accel="100000" autoRev="1" fill="hold" grpId="1" nodeType="withEffect">
                                  <p:stCondLst>
                                    <p:cond delay="50"/>
                                  </p:stCondLst>
                                  <p:childTnLst>
                                    <p:animScale>
                                      <p:cBhvr>
                                        <p:cTn id="37" dur="500" fill="hold"/>
                                        <p:tgtEl>
                                          <p:spTgt spid="354"/>
                                        </p:tgtEl>
                                      </p:cBhvr>
                                      <p:by x="0" y="0"/>
                                    </p:animScale>
                                  </p:childTnLst>
                                </p:cTn>
                              </p:par>
                              <p:par>
                                <p:cTn id="38" presetID="1" presetClass="entr" presetSubtype="0" fill="hold" grpId="0" nodeType="withEffect">
                                  <p:stCondLst>
                                    <p:cond delay="50"/>
                                  </p:stCondLst>
                                  <p:childTnLst>
                                    <p:set>
                                      <p:cBhvr>
                                        <p:cTn id="39" dur="1" fill="hold">
                                          <p:stCondLst>
                                            <p:cond delay="499"/>
                                          </p:stCondLst>
                                        </p:cTn>
                                        <p:tgtEl>
                                          <p:spTgt spid="353"/>
                                        </p:tgtEl>
                                        <p:attrNameLst>
                                          <p:attrName>style.visibility</p:attrName>
                                        </p:attrNameLst>
                                      </p:cBhvr>
                                      <p:to>
                                        <p:strVal val="visible"/>
                                      </p:to>
                                    </p:set>
                                  </p:childTnLst>
                                </p:cTn>
                              </p:par>
                              <p:par>
                                <p:cTn id="40" presetID="6" presetClass="emph" presetSubtype="0" accel="100000" autoRev="1" fill="hold" grpId="1" nodeType="withEffect">
                                  <p:stCondLst>
                                    <p:cond delay="50"/>
                                  </p:stCondLst>
                                  <p:childTnLst>
                                    <p:animScale>
                                      <p:cBhvr>
                                        <p:cTn id="41" dur="500" fill="hold"/>
                                        <p:tgtEl>
                                          <p:spTgt spid="353"/>
                                        </p:tgtEl>
                                      </p:cBhvr>
                                      <p:by x="0" y="0"/>
                                    </p:animScale>
                                  </p:childTnLst>
                                </p:cTn>
                              </p:par>
                              <p:par>
                                <p:cTn id="42" presetID="1" presetClass="entr" presetSubtype="0" fill="hold" grpId="0" nodeType="withEffect">
                                  <p:stCondLst>
                                    <p:cond delay="50"/>
                                  </p:stCondLst>
                                  <p:childTnLst>
                                    <p:set>
                                      <p:cBhvr>
                                        <p:cTn id="43" dur="1" fill="hold">
                                          <p:stCondLst>
                                            <p:cond delay="499"/>
                                          </p:stCondLst>
                                        </p:cTn>
                                        <p:tgtEl>
                                          <p:spTgt spid="121"/>
                                        </p:tgtEl>
                                        <p:attrNameLst>
                                          <p:attrName>style.visibility</p:attrName>
                                        </p:attrNameLst>
                                      </p:cBhvr>
                                      <p:to>
                                        <p:strVal val="visible"/>
                                      </p:to>
                                    </p:set>
                                  </p:childTnLst>
                                </p:cTn>
                              </p:par>
                              <p:par>
                                <p:cTn id="44" presetID="6" presetClass="emph" presetSubtype="0" accel="100000" autoRev="1" fill="hold" grpId="1" nodeType="withEffect">
                                  <p:stCondLst>
                                    <p:cond delay="50"/>
                                  </p:stCondLst>
                                  <p:childTnLst>
                                    <p:animScale>
                                      <p:cBhvr>
                                        <p:cTn id="45" dur="500" fill="hold"/>
                                        <p:tgtEl>
                                          <p:spTgt spid="121"/>
                                        </p:tgtEl>
                                      </p:cBhvr>
                                      <p:by x="0" y="0"/>
                                    </p:animScale>
                                  </p:childTnLst>
                                </p:cTn>
                              </p:par>
                              <p:par>
                                <p:cTn id="46" presetID="1" presetClass="entr" presetSubtype="0" fill="hold" grpId="0" nodeType="withEffect">
                                  <p:stCondLst>
                                    <p:cond delay="50"/>
                                  </p:stCondLst>
                                  <p:childTnLst>
                                    <p:set>
                                      <p:cBhvr>
                                        <p:cTn id="47" dur="1" fill="hold">
                                          <p:stCondLst>
                                            <p:cond delay="499"/>
                                          </p:stCondLst>
                                        </p:cTn>
                                        <p:tgtEl>
                                          <p:spTgt spid="351"/>
                                        </p:tgtEl>
                                        <p:attrNameLst>
                                          <p:attrName>style.visibility</p:attrName>
                                        </p:attrNameLst>
                                      </p:cBhvr>
                                      <p:to>
                                        <p:strVal val="visible"/>
                                      </p:to>
                                    </p:set>
                                  </p:childTnLst>
                                </p:cTn>
                              </p:par>
                              <p:par>
                                <p:cTn id="48" presetID="6" presetClass="emph" presetSubtype="0" accel="100000" autoRev="1" fill="hold" grpId="1" nodeType="withEffect">
                                  <p:stCondLst>
                                    <p:cond delay="50"/>
                                  </p:stCondLst>
                                  <p:childTnLst>
                                    <p:animScale>
                                      <p:cBhvr>
                                        <p:cTn id="49" dur="500" fill="hold"/>
                                        <p:tgtEl>
                                          <p:spTgt spid="351"/>
                                        </p:tgtEl>
                                      </p:cBhvr>
                                      <p:by x="0" y="0"/>
                                    </p:animScale>
                                  </p:childTnLst>
                                </p:cTn>
                              </p:par>
                              <p:par>
                                <p:cTn id="50" presetID="1" presetClass="entr" presetSubtype="0" fill="hold" grpId="0" nodeType="withEffect">
                                  <p:stCondLst>
                                    <p:cond delay="50"/>
                                  </p:stCondLst>
                                  <p:childTnLst>
                                    <p:set>
                                      <p:cBhvr>
                                        <p:cTn id="51" dur="1" fill="hold">
                                          <p:stCondLst>
                                            <p:cond delay="499"/>
                                          </p:stCondLst>
                                        </p:cTn>
                                        <p:tgtEl>
                                          <p:spTgt spid="352"/>
                                        </p:tgtEl>
                                        <p:attrNameLst>
                                          <p:attrName>style.visibility</p:attrName>
                                        </p:attrNameLst>
                                      </p:cBhvr>
                                      <p:to>
                                        <p:strVal val="visible"/>
                                      </p:to>
                                    </p:set>
                                  </p:childTnLst>
                                </p:cTn>
                              </p:par>
                              <p:par>
                                <p:cTn id="52" presetID="6" presetClass="emph" presetSubtype="0" accel="100000" autoRev="1" fill="hold" grpId="1" nodeType="withEffect">
                                  <p:stCondLst>
                                    <p:cond delay="50"/>
                                  </p:stCondLst>
                                  <p:childTnLst>
                                    <p:animScale>
                                      <p:cBhvr>
                                        <p:cTn id="53" dur="500" fill="hold"/>
                                        <p:tgtEl>
                                          <p:spTgt spid="352"/>
                                        </p:tgtEl>
                                      </p:cBhvr>
                                      <p:by x="0" y="0"/>
                                    </p:animScale>
                                  </p:childTnLst>
                                </p:cTn>
                              </p:par>
                              <p:par>
                                <p:cTn id="54" presetID="1" presetClass="entr" presetSubtype="0" fill="hold" grpId="0" nodeType="withEffect">
                                  <p:stCondLst>
                                    <p:cond delay="50"/>
                                  </p:stCondLst>
                                  <p:childTnLst>
                                    <p:set>
                                      <p:cBhvr>
                                        <p:cTn id="55" dur="1" fill="hold">
                                          <p:stCondLst>
                                            <p:cond delay="499"/>
                                          </p:stCondLst>
                                        </p:cTn>
                                        <p:tgtEl>
                                          <p:spTgt spid="357"/>
                                        </p:tgtEl>
                                        <p:attrNameLst>
                                          <p:attrName>style.visibility</p:attrName>
                                        </p:attrNameLst>
                                      </p:cBhvr>
                                      <p:to>
                                        <p:strVal val="visible"/>
                                      </p:to>
                                    </p:set>
                                  </p:childTnLst>
                                </p:cTn>
                              </p:par>
                              <p:par>
                                <p:cTn id="56" presetID="6" presetClass="emph" presetSubtype="0" accel="100000" autoRev="1" fill="hold" grpId="1" nodeType="withEffect">
                                  <p:stCondLst>
                                    <p:cond delay="50"/>
                                  </p:stCondLst>
                                  <p:childTnLst>
                                    <p:animScale>
                                      <p:cBhvr>
                                        <p:cTn id="57" dur="500" fill="hold"/>
                                        <p:tgtEl>
                                          <p:spTgt spid="357"/>
                                        </p:tgtEl>
                                      </p:cBhvr>
                                      <p:by x="0" y="0"/>
                                    </p:animScale>
                                  </p:childTnLst>
                                </p:cTn>
                              </p:par>
                              <p:par>
                                <p:cTn id="58" presetID="1" presetClass="entr" presetSubtype="0" fill="hold" grpId="0" nodeType="withEffect">
                                  <p:stCondLst>
                                    <p:cond delay="50"/>
                                  </p:stCondLst>
                                  <p:childTnLst>
                                    <p:set>
                                      <p:cBhvr>
                                        <p:cTn id="59" dur="1" fill="hold">
                                          <p:stCondLst>
                                            <p:cond delay="499"/>
                                          </p:stCondLst>
                                        </p:cTn>
                                        <p:tgtEl>
                                          <p:spTgt spid="350"/>
                                        </p:tgtEl>
                                        <p:attrNameLst>
                                          <p:attrName>style.visibility</p:attrName>
                                        </p:attrNameLst>
                                      </p:cBhvr>
                                      <p:to>
                                        <p:strVal val="visible"/>
                                      </p:to>
                                    </p:set>
                                  </p:childTnLst>
                                </p:cTn>
                              </p:par>
                              <p:par>
                                <p:cTn id="60" presetID="6" presetClass="emph" presetSubtype="0" accel="100000" autoRev="1" fill="hold" grpId="1" nodeType="withEffect">
                                  <p:stCondLst>
                                    <p:cond delay="50"/>
                                  </p:stCondLst>
                                  <p:childTnLst>
                                    <p:animScale>
                                      <p:cBhvr>
                                        <p:cTn id="61" dur="500" fill="hold"/>
                                        <p:tgtEl>
                                          <p:spTgt spid="350"/>
                                        </p:tgtEl>
                                      </p:cBhvr>
                                      <p:by x="0" y="0"/>
                                    </p:animScale>
                                  </p:childTnLst>
                                </p:cTn>
                              </p:par>
                              <p:par>
                                <p:cTn id="62" presetID="1" presetClass="entr" presetSubtype="0" fill="hold" grpId="0" nodeType="withEffect">
                                  <p:stCondLst>
                                    <p:cond delay="50"/>
                                  </p:stCondLst>
                                  <p:childTnLst>
                                    <p:set>
                                      <p:cBhvr>
                                        <p:cTn id="63" dur="1" fill="hold">
                                          <p:stCondLst>
                                            <p:cond delay="499"/>
                                          </p:stCondLst>
                                        </p:cTn>
                                        <p:tgtEl>
                                          <p:spTgt spid="349"/>
                                        </p:tgtEl>
                                        <p:attrNameLst>
                                          <p:attrName>style.visibility</p:attrName>
                                        </p:attrNameLst>
                                      </p:cBhvr>
                                      <p:to>
                                        <p:strVal val="visible"/>
                                      </p:to>
                                    </p:set>
                                  </p:childTnLst>
                                </p:cTn>
                              </p:par>
                              <p:par>
                                <p:cTn id="64" presetID="6" presetClass="emph" presetSubtype="0" accel="100000" autoRev="1" fill="hold" grpId="1" nodeType="withEffect">
                                  <p:stCondLst>
                                    <p:cond delay="50"/>
                                  </p:stCondLst>
                                  <p:childTnLst>
                                    <p:animScale>
                                      <p:cBhvr>
                                        <p:cTn id="65" dur="500" fill="hold"/>
                                        <p:tgtEl>
                                          <p:spTgt spid="349"/>
                                        </p:tgtEl>
                                      </p:cBhvr>
                                      <p:by x="0" y="0"/>
                                    </p:animScale>
                                  </p:childTnLst>
                                </p:cTn>
                              </p:par>
                              <p:par>
                                <p:cTn id="66" presetID="1" presetClass="entr" presetSubtype="0" fill="hold" grpId="0" nodeType="withEffect">
                                  <p:stCondLst>
                                    <p:cond delay="50"/>
                                  </p:stCondLst>
                                  <p:childTnLst>
                                    <p:set>
                                      <p:cBhvr>
                                        <p:cTn id="67" dur="1" fill="hold">
                                          <p:stCondLst>
                                            <p:cond delay="499"/>
                                          </p:stCondLst>
                                        </p:cTn>
                                        <p:tgtEl>
                                          <p:spTgt spid="348"/>
                                        </p:tgtEl>
                                        <p:attrNameLst>
                                          <p:attrName>style.visibility</p:attrName>
                                        </p:attrNameLst>
                                      </p:cBhvr>
                                      <p:to>
                                        <p:strVal val="visible"/>
                                      </p:to>
                                    </p:set>
                                  </p:childTnLst>
                                </p:cTn>
                              </p:par>
                              <p:par>
                                <p:cTn id="68" presetID="6" presetClass="emph" presetSubtype="0" accel="100000" autoRev="1" fill="hold" grpId="1" nodeType="withEffect">
                                  <p:stCondLst>
                                    <p:cond delay="50"/>
                                  </p:stCondLst>
                                  <p:childTnLst>
                                    <p:animScale>
                                      <p:cBhvr>
                                        <p:cTn id="69" dur="500" fill="hold"/>
                                        <p:tgtEl>
                                          <p:spTgt spid="348"/>
                                        </p:tgtEl>
                                      </p:cBhvr>
                                      <p:by x="0" y="0"/>
                                    </p:animScale>
                                  </p:childTnLst>
                                </p:cTn>
                              </p:par>
                              <p:par>
                                <p:cTn id="70" presetID="1" presetClass="entr" presetSubtype="0" fill="hold" grpId="0" nodeType="withEffect">
                                  <p:stCondLst>
                                    <p:cond delay="50"/>
                                  </p:stCondLst>
                                  <p:childTnLst>
                                    <p:set>
                                      <p:cBhvr>
                                        <p:cTn id="71" dur="1" fill="hold">
                                          <p:stCondLst>
                                            <p:cond delay="499"/>
                                          </p:stCondLst>
                                        </p:cTn>
                                        <p:tgtEl>
                                          <p:spTgt spid="347"/>
                                        </p:tgtEl>
                                        <p:attrNameLst>
                                          <p:attrName>style.visibility</p:attrName>
                                        </p:attrNameLst>
                                      </p:cBhvr>
                                      <p:to>
                                        <p:strVal val="visible"/>
                                      </p:to>
                                    </p:set>
                                  </p:childTnLst>
                                </p:cTn>
                              </p:par>
                              <p:par>
                                <p:cTn id="72" presetID="6" presetClass="emph" presetSubtype="0" accel="100000" autoRev="1" fill="hold" grpId="1" nodeType="withEffect">
                                  <p:stCondLst>
                                    <p:cond delay="50"/>
                                  </p:stCondLst>
                                  <p:childTnLst>
                                    <p:animScale>
                                      <p:cBhvr>
                                        <p:cTn id="73" dur="500" fill="hold"/>
                                        <p:tgtEl>
                                          <p:spTgt spid="347"/>
                                        </p:tgtEl>
                                      </p:cBhvr>
                                      <p:by x="0" y="0"/>
                                    </p:animScale>
                                  </p:childTnLst>
                                </p:cTn>
                              </p:par>
                              <p:par>
                                <p:cTn id="74" presetID="1" presetClass="entr" presetSubtype="0" fill="hold" grpId="0" nodeType="withEffect">
                                  <p:stCondLst>
                                    <p:cond delay="50"/>
                                  </p:stCondLst>
                                  <p:childTnLst>
                                    <p:set>
                                      <p:cBhvr>
                                        <p:cTn id="75" dur="1" fill="hold">
                                          <p:stCondLst>
                                            <p:cond delay="499"/>
                                          </p:stCondLst>
                                        </p:cTn>
                                        <p:tgtEl>
                                          <p:spTgt spid="356"/>
                                        </p:tgtEl>
                                        <p:attrNameLst>
                                          <p:attrName>style.visibility</p:attrName>
                                        </p:attrNameLst>
                                      </p:cBhvr>
                                      <p:to>
                                        <p:strVal val="visible"/>
                                      </p:to>
                                    </p:set>
                                  </p:childTnLst>
                                </p:cTn>
                              </p:par>
                              <p:par>
                                <p:cTn id="76" presetID="6" presetClass="emph" presetSubtype="0" accel="100000" autoRev="1" fill="hold" grpId="1" nodeType="withEffect">
                                  <p:stCondLst>
                                    <p:cond delay="50"/>
                                  </p:stCondLst>
                                  <p:childTnLst>
                                    <p:animScale>
                                      <p:cBhvr>
                                        <p:cTn id="77" dur="500" fill="hold"/>
                                        <p:tgtEl>
                                          <p:spTgt spid="356"/>
                                        </p:tgtEl>
                                      </p:cBhvr>
                                      <p:by x="0" y="0"/>
                                    </p:animScale>
                                  </p:childTnLst>
                                </p:cTn>
                              </p:par>
                              <p:par>
                                <p:cTn id="78" presetID="1" presetClass="entr" presetSubtype="0" fill="hold" grpId="0" nodeType="withEffect">
                                  <p:stCondLst>
                                    <p:cond delay="50"/>
                                  </p:stCondLst>
                                  <p:childTnLst>
                                    <p:set>
                                      <p:cBhvr>
                                        <p:cTn id="79" dur="1" fill="hold">
                                          <p:stCondLst>
                                            <p:cond delay="499"/>
                                          </p:stCondLst>
                                        </p:cTn>
                                        <p:tgtEl>
                                          <p:spTgt spid="345"/>
                                        </p:tgtEl>
                                        <p:attrNameLst>
                                          <p:attrName>style.visibility</p:attrName>
                                        </p:attrNameLst>
                                      </p:cBhvr>
                                      <p:to>
                                        <p:strVal val="visible"/>
                                      </p:to>
                                    </p:set>
                                  </p:childTnLst>
                                </p:cTn>
                              </p:par>
                              <p:par>
                                <p:cTn id="80" presetID="6" presetClass="emph" presetSubtype="0" accel="100000" autoRev="1" fill="hold" grpId="1" nodeType="withEffect">
                                  <p:stCondLst>
                                    <p:cond delay="50"/>
                                  </p:stCondLst>
                                  <p:childTnLst>
                                    <p:animScale>
                                      <p:cBhvr>
                                        <p:cTn id="81" dur="500" fill="hold"/>
                                        <p:tgtEl>
                                          <p:spTgt spid="345"/>
                                        </p:tgtEl>
                                      </p:cBhvr>
                                      <p:by x="0" y="0"/>
                                    </p:animScale>
                                  </p:childTnLst>
                                </p:cTn>
                              </p:par>
                              <p:par>
                                <p:cTn id="82" presetID="1" presetClass="entr" presetSubtype="0" fill="hold" grpId="0" nodeType="withEffect">
                                  <p:stCondLst>
                                    <p:cond delay="50"/>
                                  </p:stCondLst>
                                  <p:childTnLst>
                                    <p:set>
                                      <p:cBhvr>
                                        <p:cTn id="83" dur="1" fill="hold">
                                          <p:stCondLst>
                                            <p:cond delay="499"/>
                                          </p:stCondLst>
                                        </p:cTn>
                                        <p:tgtEl>
                                          <p:spTgt spid="344"/>
                                        </p:tgtEl>
                                        <p:attrNameLst>
                                          <p:attrName>style.visibility</p:attrName>
                                        </p:attrNameLst>
                                      </p:cBhvr>
                                      <p:to>
                                        <p:strVal val="visible"/>
                                      </p:to>
                                    </p:set>
                                  </p:childTnLst>
                                </p:cTn>
                              </p:par>
                              <p:par>
                                <p:cTn id="84" presetID="6" presetClass="emph" presetSubtype="0" accel="100000" autoRev="1" fill="hold" grpId="1" nodeType="withEffect">
                                  <p:stCondLst>
                                    <p:cond delay="50"/>
                                  </p:stCondLst>
                                  <p:childTnLst>
                                    <p:animScale>
                                      <p:cBhvr>
                                        <p:cTn id="85" dur="500" fill="hold"/>
                                        <p:tgtEl>
                                          <p:spTgt spid="344"/>
                                        </p:tgtEl>
                                      </p:cBhvr>
                                      <p:by x="0" y="0"/>
                                    </p:animScale>
                                  </p:childTnLst>
                                </p:cTn>
                              </p:par>
                              <p:par>
                                <p:cTn id="86" presetID="1" presetClass="entr" presetSubtype="0" fill="hold" grpId="0" nodeType="withEffect">
                                  <p:stCondLst>
                                    <p:cond delay="50"/>
                                  </p:stCondLst>
                                  <p:childTnLst>
                                    <p:set>
                                      <p:cBhvr>
                                        <p:cTn id="87" dur="1" fill="hold">
                                          <p:stCondLst>
                                            <p:cond delay="499"/>
                                          </p:stCondLst>
                                        </p:cTn>
                                        <p:tgtEl>
                                          <p:spTgt spid="343"/>
                                        </p:tgtEl>
                                        <p:attrNameLst>
                                          <p:attrName>style.visibility</p:attrName>
                                        </p:attrNameLst>
                                      </p:cBhvr>
                                      <p:to>
                                        <p:strVal val="visible"/>
                                      </p:to>
                                    </p:set>
                                  </p:childTnLst>
                                </p:cTn>
                              </p:par>
                              <p:par>
                                <p:cTn id="88" presetID="6" presetClass="emph" presetSubtype="0" accel="100000" autoRev="1" fill="hold" grpId="1" nodeType="withEffect">
                                  <p:stCondLst>
                                    <p:cond delay="50"/>
                                  </p:stCondLst>
                                  <p:childTnLst>
                                    <p:animScale>
                                      <p:cBhvr>
                                        <p:cTn id="89" dur="500" fill="hold"/>
                                        <p:tgtEl>
                                          <p:spTgt spid="343"/>
                                        </p:tgtEl>
                                      </p:cBhvr>
                                      <p:by x="0" y="0"/>
                                    </p:animScale>
                                  </p:childTnLst>
                                </p:cTn>
                              </p:par>
                              <p:par>
                                <p:cTn id="90" presetID="1" presetClass="entr" presetSubtype="0" fill="hold" grpId="0" nodeType="withEffect">
                                  <p:stCondLst>
                                    <p:cond delay="50"/>
                                  </p:stCondLst>
                                  <p:childTnLst>
                                    <p:set>
                                      <p:cBhvr>
                                        <p:cTn id="91" dur="1" fill="hold">
                                          <p:stCondLst>
                                            <p:cond delay="499"/>
                                          </p:stCondLst>
                                        </p:cTn>
                                        <p:tgtEl>
                                          <p:spTgt spid="342"/>
                                        </p:tgtEl>
                                        <p:attrNameLst>
                                          <p:attrName>style.visibility</p:attrName>
                                        </p:attrNameLst>
                                      </p:cBhvr>
                                      <p:to>
                                        <p:strVal val="visible"/>
                                      </p:to>
                                    </p:set>
                                  </p:childTnLst>
                                </p:cTn>
                              </p:par>
                              <p:par>
                                <p:cTn id="92" presetID="6" presetClass="emph" presetSubtype="0" accel="100000" autoRev="1" fill="hold" grpId="1" nodeType="withEffect">
                                  <p:stCondLst>
                                    <p:cond delay="50"/>
                                  </p:stCondLst>
                                  <p:childTnLst>
                                    <p:animScale>
                                      <p:cBhvr>
                                        <p:cTn id="93" dur="500" fill="hold"/>
                                        <p:tgtEl>
                                          <p:spTgt spid="342"/>
                                        </p:tgtEl>
                                      </p:cBhvr>
                                      <p:by x="0" y="0"/>
                                    </p:animScale>
                                  </p:childTnLst>
                                </p:cTn>
                              </p:par>
                              <p:par>
                                <p:cTn id="94" presetID="1" presetClass="entr" presetSubtype="0" fill="hold" grpId="0" nodeType="withEffect">
                                  <p:stCondLst>
                                    <p:cond delay="50"/>
                                  </p:stCondLst>
                                  <p:childTnLst>
                                    <p:set>
                                      <p:cBhvr>
                                        <p:cTn id="95" dur="1" fill="hold">
                                          <p:stCondLst>
                                            <p:cond delay="499"/>
                                          </p:stCondLst>
                                        </p:cTn>
                                        <p:tgtEl>
                                          <p:spTgt spid="341"/>
                                        </p:tgtEl>
                                        <p:attrNameLst>
                                          <p:attrName>style.visibility</p:attrName>
                                        </p:attrNameLst>
                                      </p:cBhvr>
                                      <p:to>
                                        <p:strVal val="visible"/>
                                      </p:to>
                                    </p:set>
                                  </p:childTnLst>
                                </p:cTn>
                              </p:par>
                              <p:par>
                                <p:cTn id="96" presetID="6" presetClass="emph" presetSubtype="0" accel="100000" autoRev="1" fill="hold" grpId="1" nodeType="withEffect">
                                  <p:stCondLst>
                                    <p:cond delay="50"/>
                                  </p:stCondLst>
                                  <p:childTnLst>
                                    <p:animScale>
                                      <p:cBhvr>
                                        <p:cTn id="97" dur="500" fill="hold"/>
                                        <p:tgtEl>
                                          <p:spTgt spid="341"/>
                                        </p:tgtEl>
                                      </p:cBhvr>
                                      <p:by x="0" y="0"/>
                                    </p:animScale>
                                  </p:childTnLst>
                                </p:cTn>
                              </p:par>
                              <p:par>
                                <p:cTn id="98" presetID="22" presetClass="entr" presetSubtype="4" fill="hold" nodeType="withEffect">
                                  <p:stCondLst>
                                    <p:cond delay="500"/>
                                  </p:stCondLst>
                                  <p:childTnLst>
                                    <p:set>
                                      <p:cBhvr>
                                        <p:cTn id="99" dur="1" fill="hold">
                                          <p:stCondLst>
                                            <p:cond delay="0"/>
                                          </p:stCondLst>
                                        </p:cTn>
                                        <p:tgtEl>
                                          <p:spTgt spid="308"/>
                                        </p:tgtEl>
                                        <p:attrNameLst>
                                          <p:attrName>style.visibility</p:attrName>
                                        </p:attrNameLst>
                                      </p:cBhvr>
                                      <p:to>
                                        <p:strVal val="visible"/>
                                      </p:to>
                                    </p:set>
                                    <p:animEffect transition="in" filter="wipe(down)">
                                      <p:cBhvr>
                                        <p:cTn id="100" dur="500"/>
                                        <p:tgtEl>
                                          <p:spTgt spid="308"/>
                                        </p:tgtEl>
                                      </p:cBhvr>
                                    </p:animEffect>
                                  </p:childTnLst>
                                </p:cTn>
                              </p:par>
                              <p:par>
                                <p:cTn id="101" presetID="22" presetClass="entr" presetSubtype="4" fill="hold" nodeType="withEffect">
                                  <p:stCondLst>
                                    <p:cond delay="500"/>
                                  </p:stCondLst>
                                  <p:childTnLst>
                                    <p:set>
                                      <p:cBhvr>
                                        <p:cTn id="102" dur="1" fill="hold">
                                          <p:stCondLst>
                                            <p:cond delay="0"/>
                                          </p:stCondLst>
                                        </p:cTn>
                                        <p:tgtEl>
                                          <p:spTgt spid="286"/>
                                        </p:tgtEl>
                                        <p:attrNameLst>
                                          <p:attrName>style.visibility</p:attrName>
                                        </p:attrNameLst>
                                      </p:cBhvr>
                                      <p:to>
                                        <p:strVal val="visible"/>
                                      </p:to>
                                    </p:set>
                                    <p:animEffect transition="in" filter="wipe(down)">
                                      <p:cBhvr>
                                        <p:cTn id="103" dur="500"/>
                                        <p:tgtEl>
                                          <p:spTgt spid="286"/>
                                        </p:tgtEl>
                                      </p:cBhvr>
                                    </p:animEffect>
                                  </p:childTnLst>
                                </p:cTn>
                              </p:par>
                              <p:par>
                                <p:cTn id="104" presetID="22" presetClass="entr" presetSubtype="4" fill="hold" nodeType="withEffect">
                                  <p:stCondLst>
                                    <p:cond delay="500"/>
                                  </p:stCondLst>
                                  <p:childTnLst>
                                    <p:set>
                                      <p:cBhvr>
                                        <p:cTn id="105" dur="1" fill="hold">
                                          <p:stCondLst>
                                            <p:cond delay="0"/>
                                          </p:stCondLst>
                                        </p:cTn>
                                        <p:tgtEl>
                                          <p:spTgt spid="285"/>
                                        </p:tgtEl>
                                        <p:attrNameLst>
                                          <p:attrName>style.visibility</p:attrName>
                                        </p:attrNameLst>
                                      </p:cBhvr>
                                      <p:to>
                                        <p:strVal val="visible"/>
                                      </p:to>
                                    </p:set>
                                    <p:animEffect transition="in" filter="wipe(down)">
                                      <p:cBhvr>
                                        <p:cTn id="106" dur="500"/>
                                        <p:tgtEl>
                                          <p:spTgt spid="285"/>
                                        </p:tgtEl>
                                      </p:cBhvr>
                                    </p:animEffect>
                                  </p:childTnLst>
                                </p:cTn>
                              </p:par>
                              <p:par>
                                <p:cTn id="107" presetID="22" presetClass="entr" presetSubtype="4" fill="hold" nodeType="withEffect">
                                  <p:stCondLst>
                                    <p:cond delay="500"/>
                                  </p:stCondLst>
                                  <p:childTnLst>
                                    <p:set>
                                      <p:cBhvr>
                                        <p:cTn id="108" dur="1" fill="hold">
                                          <p:stCondLst>
                                            <p:cond delay="0"/>
                                          </p:stCondLst>
                                        </p:cTn>
                                        <p:tgtEl>
                                          <p:spTgt spid="293"/>
                                        </p:tgtEl>
                                        <p:attrNameLst>
                                          <p:attrName>style.visibility</p:attrName>
                                        </p:attrNameLst>
                                      </p:cBhvr>
                                      <p:to>
                                        <p:strVal val="visible"/>
                                      </p:to>
                                    </p:set>
                                    <p:animEffect transition="in" filter="wipe(down)">
                                      <p:cBhvr>
                                        <p:cTn id="109" dur="500"/>
                                        <p:tgtEl>
                                          <p:spTgt spid="293"/>
                                        </p:tgtEl>
                                      </p:cBhvr>
                                    </p:animEffect>
                                  </p:childTnLst>
                                </p:cTn>
                              </p:par>
                              <p:par>
                                <p:cTn id="110" presetID="22" presetClass="entr" presetSubtype="8" fill="hold" nodeType="withEffect">
                                  <p:stCondLst>
                                    <p:cond delay="500"/>
                                  </p:stCondLst>
                                  <p:childTnLst>
                                    <p:set>
                                      <p:cBhvr>
                                        <p:cTn id="111" dur="1" fill="hold">
                                          <p:stCondLst>
                                            <p:cond delay="0"/>
                                          </p:stCondLst>
                                        </p:cTn>
                                        <p:tgtEl>
                                          <p:spTgt spid="280"/>
                                        </p:tgtEl>
                                        <p:attrNameLst>
                                          <p:attrName>style.visibility</p:attrName>
                                        </p:attrNameLst>
                                      </p:cBhvr>
                                      <p:to>
                                        <p:strVal val="visible"/>
                                      </p:to>
                                    </p:set>
                                    <p:animEffect transition="in" filter="wipe(left)">
                                      <p:cBhvr>
                                        <p:cTn id="112" dur="500"/>
                                        <p:tgtEl>
                                          <p:spTgt spid="280"/>
                                        </p:tgtEl>
                                      </p:cBhvr>
                                    </p:animEffect>
                                  </p:childTnLst>
                                </p:cTn>
                              </p:par>
                              <p:par>
                                <p:cTn id="113" presetID="22" presetClass="entr" presetSubtype="8" fill="hold" nodeType="withEffect">
                                  <p:stCondLst>
                                    <p:cond delay="500"/>
                                  </p:stCondLst>
                                  <p:childTnLst>
                                    <p:set>
                                      <p:cBhvr>
                                        <p:cTn id="114" dur="1" fill="hold">
                                          <p:stCondLst>
                                            <p:cond delay="0"/>
                                          </p:stCondLst>
                                        </p:cTn>
                                        <p:tgtEl>
                                          <p:spTgt spid="295"/>
                                        </p:tgtEl>
                                        <p:attrNameLst>
                                          <p:attrName>style.visibility</p:attrName>
                                        </p:attrNameLst>
                                      </p:cBhvr>
                                      <p:to>
                                        <p:strVal val="visible"/>
                                      </p:to>
                                    </p:set>
                                    <p:animEffect transition="in" filter="wipe(left)">
                                      <p:cBhvr>
                                        <p:cTn id="115" dur="500"/>
                                        <p:tgtEl>
                                          <p:spTgt spid="295"/>
                                        </p:tgtEl>
                                      </p:cBhvr>
                                    </p:animEffect>
                                  </p:childTnLst>
                                </p:cTn>
                              </p:par>
                              <p:par>
                                <p:cTn id="116" presetID="22" presetClass="entr" presetSubtype="8" fill="hold" nodeType="withEffect">
                                  <p:stCondLst>
                                    <p:cond delay="500"/>
                                  </p:stCondLst>
                                  <p:childTnLst>
                                    <p:set>
                                      <p:cBhvr>
                                        <p:cTn id="117" dur="1" fill="hold">
                                          <p:stCondLst>
                                            <p:cond delay="0"/>
                                          </p:stCondLst>
                                        </p:cTn>
                                        <p:tgtEl>
                                          <p:spTgt spid="283"/>
                                        </p:tgtEl>
                                        <p:attrNameLst>
                                          <p:attrName>style.visibility</p:attrName>
                                        </p:attrNameLst>
                                      </p:cBhvr>
                                      <p:to>
                                        <p:strVal val="visible"/>
                                      </p:to>
                                    </p:set>
                                    <p:animEffect transition="in" filter="wipe(left)">
                                      <p:cBhvr>
                                        <p:cTn id="118" dur="500"/>
                                        <p:tgtEl>
                                          <p:spTgt spid="283"/>
                                        </p:tgtEl>
                                      </p:cBhvr>
                                    </p:animEffect>
                                  </p:childTnLst>
                                </p:cTn>
                              </p:par>
                              <p:par>
                                <p:cTn id="119" presetID="22" presetClass="entr" presetSubtype="8" fill="hold" nodeType="withEffect">
                                  <p:stCondLst>
                                    <p:cond delay="500"/>
                                  </p:stCondLst>
                                  <p:childTnLst>
                                    <p:set>
                                      <p:cBhvr>
                                        <p:cTn id="120" dur="1" fill="hold">
                                          <p:stCondLst>
                                            <p:cond delay="0"/>
                                          </p:stCondLst>
                                        </p:cTn>
                                        <p:tgtEl>
                                          <p:spTgt spid="249"/>
                                        </p:tgtEl>
                                        <p:attrNameLst>
                                          <p:attrName>style.visibility</p:attrName>
                                        </p:attrNameLst>
                                      </p:cBhvr>
                                      <p:to>
                                        <p:strVal val="visible"/>
                                      </p:to>
                                    </p:set>
                                    <p:animEffect transition="in" filter="wipe(left)">
                                      <p:cBhvr>
                                        <p:cTn id="121" dur="500"/>
                                        <p:tgtEl>
                                          <p:spTgt spid="249"/>
                                        </p:tgtEl>
                                      </p:cBhvr>
                                    </p:animEffect>
                                  </p:childTnLst>
                                </p:cTn>
                              </p:par>
                              <p:par>
                                <p:cTn id="122" presetID="22" presetClass="entr" presetSubtype="8" fill="hold" nodeType="withEffect">
                                  <p:stCondLst>
                                    <p:cond delay="500"/>
                                  </p:stCondLst>
                                  <p:childTnLst>
                                    <p:set>
                                      <p:cBhvr>
                                        <p:cTn id="123" dur="1" fill="hold">
                                          <p:stCondLst>
                                            <p:cond delay="0"/>
                                          </p:stCondLst>
                                        </p:cTn>
                                        <p:tgtEl>
                                          <p:spTgt spid="303"/>
                                        </p:tgtEl>
                                        <p:attrNameLst>
                                          <p:attrName>style.visibility</p:attrName>
                                        </p:attrNameLst>
                                      </p:cBhvr>
                                      <p:to>
                                        <p:strVal val="visible"/>
                                      </p:to>
                                    </p:set>
                                    <p:animEffect transition="in" filter="wipe(left)">
                                      <p:cBhvr>
                                        <p:cTn id="124" dur="500"/>
                                        <p:tgtEl>
                                          <p:spTgt spid="303"/>
                                        </p:tgtEl>
                                      </p:cBhvr>
                                    </p:animEffect>
                                  </p:childTnLst>
                                </p:cTn>
                              </p:par>
                              <p:par>
                                <p:cTn id="125" presetID="22" presetClass="entr" presetSubtype="8" fill="hold" nodeType="withEffect">
                                  <p:stCondLst>
                                    <p:cond delay="500"/>
                                  </p:stCondLst>
                                  <p:childTnLst>
                                    <p:set>
                                      <p:cBhvr>
                                        <p:cTn id="126" dur="1" fill="hold">
                                          <p:stCondLst>
                                            <p:cond delay="0"/>
                                          </p:stCondLst>
                                        </p:cTn>
                                        <p:tgtEl>
                                          <p:spTgt spid="292"/>
                                        </p:tgtEl>
                                        <p:attrNameLst>
                                          <p:attrName>style.visibility</p:attrName>
                                        </p:attrNameLst>
                                      </p:cBhvr>
                                      <p:to>
                                        <p:strVal val="visible"/>
                                      </p:to>
                                    </p:set>
                                    <p:animEffect transition="in" filter="wipe(left)">
                                      <p:cBhvr>
                                        <p:cTn id="127" dur="500"/>
                                        <p:tgtEl>
                                          <p:spTgt spid="292"/>
                                        </p:tgtEl>
                                      </p:cBhvr>
                                    </p:animEffect>
                                  </p:childTnLst>
                                </p:cTn>
                              </p:par>
                              <p:par>
                                <p:cTn id="128" presetID="22" presetClass="entr" presetSubtype="2" fill="hold" nodeType="withEffect">
                                  <p:stCondLst>
                                    <p:cond delay="500"/>
                                  </p:stCondLst>
                                  <p:childTnLst>
                                    <p:set>
                                      <p:cBhvr>
                                        <p:cTn id="129" dur="1" fill="hold">
                                          <p:stCondLst>
                                            <p:cond delay="0"/>
                                          </p:stCondLst>
                                        </p:cTn>
                                        <p:tgtEl>
                                          <p:spTgt spid="279"/>
                                        </p:tgtEl>
                                        <p:attrNameLst>
                                          <p:attrName>style.visibility</p:attrName>
                                        </p:attrNameLst>
                                      </p:cBhvr>
                                      <p:to>
                                        <p:strVal val="visible"/>
                                      </p:to>
                                    </p:set>
                                    <p:animEffect transition="in" filter="wipe(right)">
                                      <p:cBhvr>
                                        <p:cTn id="130" dur="500"/>
                                        <p:tgtEl>
                                          <p:spTgt spid="279"/>
                                        </p:tgtEl>
                                      </p:cBhvr>
                                    </p:animEffect>
                                  </p:childTnLst>
                                </p:cTn>
                              </p:par>
                              <p:par>
                                <p:cTn id="131" presetID="22" presetClass="entr" presetSubtype="1" fill="hold" nodeType="withEffect">
                                  <p:stCondLst>
                                    <p:cond delay="500"/>
                                  </p:stCondLst>
                                  <p:childTnLst>
                                    <p:set>
                                      <p:cBhvr>
                                        <p:cTn id="132" dur="1" fill="hold">
                                          <p:stCondLst>
                                            <p:cond delay="0"/>
                                          </p:stCondLst>
                                        </p:cTn>
                                        <p:tgtEl>
                                          <p:spTgt spid="250"/>
                                        </p:tgtEl>
                                        <p:attrNameLst>
                                          <p:attrName>style.visibility</p:attrName>
                                        </p:attrNameLst>
                                      </p:cBhvr>
                                      <p:to>
                                        <p:strVal val="visible"/>
                                      </p:to>
                                    </p:set>
                                    <p:animEffect transition="in" filter="wipe(up)">
                                      <p:cBhvr>
                                        <p:cTn id="133" dur="500"/>
                                        <p:tgtEl>
                                          <p:spTgt spid="250"/>
                                        </p:tgtEl>
                                      </p:cBhvr>
                                    </p:animEffect>
                                  </p:childTnLst>
                                </p:cTn>
                              </p:par>
                              <p:par>
                                <p:cTn id="134" presetID="22" presetClass="entr" presetSubtype="2" fill="hold" nodeType="withEffect">
                                  <p:stCondLst>
                                    <p:cond delay="500"/>
                                  </p:stCondLst>
                                  <p:childTnLst>
                                    <p:set>
                                      <p:cBhvr>
                                        <p:cTn id="135" dur="1" fill="hold">
                                          <p:stCondLst>
                                            <p:cond delay="0"/>
                                          </p:stCondLst>
                                        </p:cTn>
                                        <p:tgtEl>
                                          <p:spTgt spid="281"/>
                                        </p:tgtEl>
                                        <p:attrNameLst>
                                          <p:attrName>style.visibility</p:attrName>
                                        </p:attrNameLst>
                                      </p:cBhvr>
                                      <p:to>
                                        <p:strVal val="visible"/>
                                      </p:to>
                                    </p:set>
                                    <p:animEffect transition="in" filter="wipe(right)">
                                      <p:cBhvr>
                                        <p:cTn id="136" dur="500"/>
                                        <p:tgtEl>
                                          <p:spTgt spid="281"/>
                                        </p:tgtEl>
                                      </p:cBhvr>
                                    </p:animEffect>
                                  </p:childTnLst>
                                </p:cTn>
                              </p:par>
                              <p:par>
                                <p:cTn id="137" presetID="22" presetClass="entr" presetSubtype="4" fill="hold" nodeType="withEffect">
                                  <p:stCondLst>
                                    <p:cond delay="500"/>
                                  </p:stCondLst>
                                  <p:childTnLst>
                                    <p:set>
                                      <p:cBhvr>
                                        <p:cTn id="138" dur="1" fill="hold">
                                          <p:stCondLst>
                                            <p:cond delay="0"/>
                                          </p:stCondLst>
                                        </p:cTn>
                                        <p:tgtEl>
                                          <p:spTgt spid="282"/>
                                        </p:tgtEl>
                                        <p:attrNameLst>
                                          <p:attrName>style.visibility</p:attrName>
                                        </p:attrNameLst>
                                      </p:cBhvr>
                                      <p:to>
                                        <p:strVal val="visible"/>
                                      </p:to>
                                    </p:set>
                                    <p:animEffect transition="in" filter="wipe(down)">
                                      <p:cBhvr>
                                        <p:cTn id="139" dur="500"/>
                                        <p:tgtEl>
                                          <p:spTgt spid="282"/>
                                        </p:tgtEl>
                                      </p:cBhvr>
                                    </p:animEffect>
                                  </p:childTnLst>
                                </p:cTn>
                              </p:par>
                              <p:par>
                                <p:cTn id="140" presetID="22" presetClass="entr" presetSubtype="1" fill="hold" nodeType="withEffect">
                                  <p:stCondLst>
                                    <p:cond delay="500"/>
                                  </p:stCondLst>
                                  <p:childTnLst>
                                    <p:set>
                                      <p:cBhvr>
                                        <p:cTn id="141" dur="1" fill="hold">
                                          <p:stCondLst>
                                            <p:cond delay="0"/>
                                          </p:stCondLst>
                                        </p:cTn>
                                        <p:tgtEl>
                                          <p:spTgt spid="287"/>
                                        </p:tgtEl>
                                        <p:attrNameLst>
                                          <p:attrName>style.visibility</p:attrName>
                                        </p:attrNameLst>
                                      </p:cBhvr>
                                      <p:to>
                                        <p:strVal val="visible"/>
                                      </p:to>
                                    </p:set>
                                    <p:animEffect transition="in" filter="wipe(up)">
                                      <p:cBhvr>
                                        <p:cTn id="142" dur="500"/>
                                        <p:tgtEl>
                                          <p:spTgt spid="287"/>
                                        </p:tgtEl>
                                      </p:cBhvr>
                                    </p:animEffect>
                                  </p:childTnLst>
                                </p:cTn>
                              </p:par>
                              <p:par>
                                <p:cTn id="143" presetID="22" presetClass="entr" presetSubtype="4" fill="hold" nodeType="withEffect">
                                  <p:stCondLst>
                                    <p:cond delay="500"/>
                                  </p:stCondLst>
                                  <p:childTnLst>
                                    <p:set>
                                      <p:cBhvr>
                                        <p:cTn id="144" dur="1" fill="hold">
                                          <p:stCondLst>
                                            <p:cond delay="0"/>
                                          </p:stCondLst>
                                        </p:cTn>
                                        <p:tgtEl>
                                          <p:spTgt spid="248"/>
                                        </p:tgtEl>
                                        <p:attrNameLst>
                                          <p:attrName>style.visibility</p:attrName>
                                        </p:attrNameLst>
                                      </p:cBhvr>
                                      <p:to>
                                        <p:strVal val="visible"/>
                                      </p:to>
                                    </p:set>
                                    <p:animEffect transition="in" filter="wipe(down)">
                                      <p:cBhvr>
                                        <p:cTn id="145" dur="500"/>
                                        <p:tgtEl>
                                          <p:spTgt spid="248"/>
                                        </p:tgtEl>
                                      </p:cBhvr>
                                    </p:animEffect>
                                  </p:childTnLst>
                                </p:cTn>
                              </p:par>
                              <p:par>
                                <p:cTn id="146" presetID="22" presetClass="entr" presetSubtype="4" fill="hold" nodeType="withEffect">
                                  <p:stCondLst>
                                    <p:cond delay="500"/>
                                  </p:stCondLst>
                                  <p:childTnLst>
                                    <p:set>
                                      <p:cBhvr>
                                        <p:cTn id="147" dur="1" fill="hold">
                                          <p:stCondLst>
                                            <p:cond delay="0"/>
                                          </p:stCondLst>
                                        </p:cTn>
                                        <p:tgtEl>
                                          <p:spTgt spid="296"/>
                                        </p:tgtEl>
                                        <p:attrNameLst>
                                          <p:attrName>style.visibility</p:attrName>
                                        </p:attrNameLst>
                                      </p:cBhvr>
                                      <p:to>
                                        <p:strVal val="visible"/>
                                      </p:to>
                                    </p:set>
                                    <p:animEffect transition="in" filter="wipe(down)">
                                      <p:cBhvr>
                                        <p:cTn id="148" dur="500"/>
                                        <p:tgtEl>
                                          <p:spTgt spid="296"/>
                                        </p:tgtEl>
                                      </p:cBhvr>
                                    </p:animEffect>
                                  </p:childTnLst>
                                </p:cTn>
                              </p:par>
                              <p:par>
                                <p:cTn id="149" presetID="22" presetClass="entr" presetSubtype="8" fill="hold" nodeType="withEffect">
                                  <p:stCondLst>
                                    <p:cond delay="500"/>
                                  </p:stCondLst>
                                  <p:childTnLst>
                                    <p:set>
                                      <p:cBhvr>
                                        <p:cTn id="150" dur="1" fill="hold">
                                          <p:stCondLst>
                                            <p:cond delay="0"/>
                                          </p:stCondLst>
                                        </p:cTn>
                                        <p:tgtEl>
                                          <p:spTgt spid="284"/>
                                        </p:tgtEl>
                                        <p:attrNameLst>
                                          <p:attrName>style.visibility</p:attrName>
                                        </p:attrNameLst>
                                      </p:cBhvr>
                                      <p:to>
                                        <p:strVal val="visible"/>
                                      </p:to>
                                    </p:set>
                                    <p:animEffect transition="in" filter="wipe(left)">
                                      <p:cBhvr>
                                        <p:cTn id="151" dur="500"/>
                                        <p:tgtEl>
                                          <p:spTgt spid="284"/>
                                        </p:tgtEl>
                                      </p:cBhvr>
                                    </p:animEffect>
                                  </p:childTnLst>
                                </p:cTn>
                              </p:par>
                              <p:par>
                                <p:cTn id="152" presetID="22" presetClass="entr" presetSubtype="4" fill="hold" nodeType="withEffect">
                                  <p:stCondLst>
                                    <p:cond delay="500"/>
                                  </p:stCondLst>
                                  <p:childTnLst>
                                    <p:set>
                                      <p:cBhvr>
                                        <p:cTn id="153" dur="1" fill="hold">
                                          <p:stCondLst>
                                            <p:cond delay="0"/>
                                          </p:stCondLst>
                                        </p:cTn>
                                        <p:tgtEl>
                                          <p:spTgt spid="294"/>
                                        </p:tgtEl>
                                        <p:attrNameLst>
                                          <p:attrName>style.visibility</p:attrName>
                                        </p:attrNameLst>
                                      </p:cBhvr>
                                      <p:to>
                                        <p:strVal val="visible"/>
                                      </p:to>
                                    </p:set>
                                    <p:animEffect transition="in" filter="wipe(down)">
                                      <p:cBhvr>
                                        <p:cTn id="154" dur="500"/>
                                        <p:tgtEl>
                                          <p:spTgt spid="294"/>
                                        </p:tgtEl>
                                      </p:cBhvr>
                                    </p:animEffect>
                                  </p:childTnLst>
                                </p:cTn>
                              </p:par>
                              <p:par>
                                <p:cTn id="155" presetID="22" presetClass="entr" presetSubtype="1" fill="hold" nodeType="withEffect">
                                  <p:stCondLst>
                                    <p:cond delay="500"/>
                                  </p:stCondLst>
                                  <p:childTnLst>
                                    <p:set>
                                      <p:cBhvr>
                                        <p:cTn id="156" dur="1" fill="hold">
                                          <p:stCondLst>
                                            <p:cond delay="0"/>
                                          </p:stCondLst>
                                        </p:cTn>
                                        <p:tgtEl>
                                          <p:spTgt spid="278"/>
                                        </p:tgtEl>
                                        <p:attrNameLst>
                                          <p:attrName>style.visibility</p:attrName>
                                        </p:attrNameLst>
                                      </p:cBhvr>
                                      <p:to>
                                        <p:strVal val="visible"/>
                                      </p:to>
                                    </p:set>
                                    <p:animEffect transition="in" filter="wipe(up)">
                                      <p:cBhvr>
                                        <p:cTn id="157" dur="500"/>
                                        <p:tgtEl>
                                          <p:spTgt spid="278"/>
                                        </p:tgtEl>
                                      </p:cBhvr>
                                    </p:animEffect>
                                  </p:childTnLst>
                                </p:cTn>
                              </p:par>
                              <p:par>
                                <p:cTn id="158" presetID="22" presetClass="entr" presetSubtype="8" fill="hold" nodeType="withEffect">
                                  <p:stCondLst>
                                    <p:cond delay="500"/>
                                  </p:stCondLst>
                                  <p:childTnLst>
                                    <p:set>
                                      <p:cBhvr>
                                        <p:cTn id="159" dur="1" fill="hold">
                                          <p:stCondLst>
                                            <p:cond delay="0"/>
                                          </p:stCondLst>
                                        </p:cTn>
                                        <p:tgtEl>
                                          <p:spTgt spid="277"/>
                                        </p:tgtEl>
                                        <p:attrNameLst>
                                          <p:attrName>style.visibility</p:attrName>
                                        </p:attrNameLst>
                                      </p:cBhvr>
                                      <p:to>
                                        <p:strVal val="visible"/>
                                      </p:to>
                                    </p:set>
                                    <p:animEffect transition="in" filter="wipe(left)">
                                      <p:cBhvr>
                                        <p:cTn id="160" dur="500"/>
                                        <p:tgtEl>
                                          <p:spTgt spid="27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297"/>
                                        </p:tgtEl>
                                        <p:attrNameLst>
                                          <p:attrName>style.visibility</p:attrName>
                                        </p:attrNameLst>
                                      </p:cBhvr>
                                      <p:to>
                                        <p:strVal val="visible"/>
                                      </p:to>
                                    </p:set>
                                    <p:animEffect transition="in" filter="wipe(left)">
                                      <p:cBhvr>
                                        <p:cTn id="163" dur="500"/>
                                        <p:tgtEl>
                                          <p:spTgt spid="297"/>
                                        </p:tgtEl>
                                      </p:cBhvr>
                                    </p:animEffect>
                                  </p:childTnLst>
                                </p:cTn>
                              </p:par>
                              <p:par>
                                <p:cTn id="164" presetID="22" presetClass="entr" presetSubtype="2" fill="hold" nodeType="withEffect">
                                  <p:stCondLst>
                                    <p:cond delay="500"/>
                                  </p:stCondLst>
                                  <p:childTnLst>
                                    <p:set>
                                      <p:cBhvr>
                                        <p:cTn id="165" dur="1" fill="hold">
                                          <p:stCondLst>
                                            <p:cond delay="0"/>
                                          </p:stCondLst>
                                        </p:cTn>
                                        <p:tgtEl>
                                          <p:spTgt spid="298"/>
                                        </p:tgtEl>
                                        <p:attrNameLst>
                                          <p:attrName>style.visibility</p:attrName>
                                        </p:attrNameLst>
                                      </p:cBhvr>
                                      <p:to>
                                        <p:strVal val="visible"/>
                                      </p:to>
                                    </p:set>
                                    <p:animEffect transition="in" filter="wipe(right)">
                                      <p:cBhvr>
                                        <p:cTn id="166" dur="500"/>
                                        <p:tgtEl>
                                          <p:spTgt spid="298"/>
                                        </p:tgtEl>
                                      </p:cBhvr>
                                    </p:animEffect>
                                  </p:childTnLst>
                                </p:cTn>
                              </p:par>
                              <p:par>
                                <p:cTn id="167" presetID="22" presetClass="entr" presetSubtype="4" fill="hold" nodeType="withEffect">
                                  <p:stCondLst>
                                    <p:cond delay="500"/>
                                  </p:stCondLst>
                                  <p:childTnLst>
                                    <p:set>
                                      <p:cBhvr>
                                        <p:cTn id="168" dur="1" fill="hold">
                                          <p:stCondLst>
                                            <p:cond delay="0"/>
                                          </p:stCondLst>
                                        </p:cTn>
                                        <p:tgtEl>
                                          <p:spTgt spid="305"/>
                                        </p:tgtEl>
                                        <p:attrNameLst>
                                          <p:attrName>style.visibility</p:attrName>
                                        </p:attrNameLst>
                                      </p:cBhvr>
                                      <p:to>
                                        <p:strVal val="visible"/>
                                      </p:to>
                                    </p:set>
                                    <p:animEffect transition="in" filter="wipe(down)">
                                      <p:cBhvr>
                                        <p:cTn id="169" dur="500"/>
                                        <p:tgtEl>
                                          <p:spTgt spid="305"/>
                                        </p:tgtEl>
                                      </p:cBhvr>
                                    </p:animEffect>
                                  </p:childTnLst>
                                </p:cTn>
                              </p:par>
                              <p:par>
                                <p:cTn id="170" presetID="22" presetClass="entr" presetSubtype="2" fill="hold" nodeType="withEffect">
                                  <p:stCondLst>
                                    <p:cond delay="500"/>
                                  </p:stCondLst>
                                  <p:childTnLst>
                                    <p:set>
                                      <p:cBhvr>
                                        <p:cTn id="171" dur="1" fill="hold">
                                          <p:stCondLst>
                                            <p:cond delay="0"/>
                                          </p:stCondLst>
                                        </p:cTn>
                                        <p:tgtEl>
                                          <p:spTgt spid="290"/>
                                        </p:tgtEl>
                                        <p:attrNameLst>
                                          <p:attrName>style.visibility</p:attrName>
                                        </p:attrNameLst>
                                      </p:cBhvr>
                                      <p:to>
                                        <p:strVal val="visible"/>
                                      </p:to>
                                    </p:set>
                                    <p:animEffect transition="in" filter="wipe(right)">
                                      <p:cBhvr>
                                        <p:cTn id="172" dur="500"/>
                                        <p:tgtEl>
                                          <p:spTgt spid="290"/>
                                        </p:tgtEl>
                                      </p:cBhvr>
                                    </p:animEffect>
                                  </p:childTnLst>
                                </p:cTn>
                              </p:par>
                              <p:par>
                                <p:cTn id="173" presetID="22" presetClass="entr" presetSubtype="1" fill="hold" nodeType="withEffect">
                                  <p:stCondLst>
                                    <p:cond delay="500"/>
                                  </p:stCondLst>
                                  <p:childTnLst>
                                    <p:set>
                                      <p:cBhvr>
                                        <p:cTn id="174" dur="1" fill="hold">
                                          <p:stCondLst>
                                            <p:cond delay="0"/>
                                          </p:stCondLst>
                                        </p:cTn>
                                        <p:tgtEl>
                                          <p:spTgt spid="288"/>
                                        </p:tgtEl>
                                        <p:attrNameLst>
                                          <p:attrName>style.visibility</p:attrName>
                                        </p:attrNameLst>
                                      </p:cBhvr>
                                      <p:to>
                                        <p:strVal val="visible"/>
                                      </p:to>
                                    </p:set>
                                    <p:animEffect transition="in" filter="wipe(up)">
                                      <p:cBhvr>
                                        <p:cTn id="175" dur="500"/>
                                        <p:tgtEl>
                                          <p:spTgt spid="288"/>
                                        </p:tgtEl>
                                      </p:cBhvr>
                                    </p:animEffect>
                                  </p:childTnLst>
                                </p:cTn>
                              </p:par>
                              <p:par>
                                <p:cTn id="176" presetID="22" presetClass="entr" presetSubtype="8" fill="hold" nodeType="withEffect">
                                  <p:stCondLst>
                                    <p:cond delay="500"/>
                                  </p:stCondLst>
                                  <p:childTnLst>
                                    <p:set>
                                      <p:cBhvr>
                                        <p:cTn id="177" dur="1" fill="hold">
                                          <p:stCondLst>
                                            <p:cond delay="0"/>
                                          </p:stCondLst>
                                        </p:cTn>
                                        <p:tgtEl>
                                          <p:spTgt spid="291"/>
                                        </p:tgtEl>
                                        <p:attrNameLst>
                                          <p:attrName>style.visibility</p:attrName>
                                        </p:attrNameLst>
                                      </p:cBhvr>
                                      <p:to>
                                        <p:strVal val="visible"/>
                                      </p:to>
                                    </p:set>
                                    <p:animEffect transition="in" filter="wipe(left)">
                                      <p:cBhvr>
                                        <p:cTn id="178" dur="500"/>
                                        <p:tgtEl>
                                          <p:spTgt spid="291"/>
                                        </p:tgtEl>
                                      </p:cBhvr>
                                    </p:animEffect>
                                  </p:childTnLst>
                                </p:cTn>
                              </p:par>
                              <p:par>
                                <p:cTn id="179" presetID="22" presetClass="entr" presetSubtype="2" fill="hold" nodeType="withEffect">
                                  <p:stCondLst>
                                    <p:cond delay="500"/>
                                  </p:stCondLst>
                                  <p:childTnLst>
                                    <p:set>
                                      <p:cBhvr>
                                        <p:cTn id="180" dur="1" fill="hold">
                                          <p:stCondLst>
                                            <p:cond delay="0"/>
                                          </p:stCondLst>
                                        </p:cTn>
                                        <p:tgtEl>
                                          <p:spTgt spid="289"/>
                                        </p:tgtEl>
                                        <p:attrNameLst>
                                          <p:attrName>style.visibility</p:attrName>
                                        </p:attrNameLst>
                                      </p:cBhvr>
                                      <p:to>
                                        <p:strVal val="visible"/>
                                      </p:to>
                                    </p:set>
                                    <p:animEffect transition="in" filter="wipe(right)">
                                      <p:cBhvr>
                                        <p:cTn id="181" dur="500"/>
                                        <p:tgtEl>
                                          <p:spTgt spid="289"/>
                                        </p:tgtEl>
                                      </p:cBhvr>
                                    </p:animEffect>
                                  </p:childTnLst>
                                </p:cTn>
                              </p:par>
                              <p:par>
                                <p:cTn id="182" presetID="22" presetClass="entr" presetSubtype="2" fill="hold" nodeType="withEffect">
                                  <p:stCondLst>
                                    <p:cond delay="500"/>
                                  </p:stCondLst>
                                  <p:childTnLst>
                                    <p:set>
                                      <p:cBhvr>
                                        <p:cTn id="183" dur="1" fill="hold">
                                          <p:stCondLst>
                                            <p:cond delay="0"/>
                                          </p:stCondLst>
                                        </p:cTn>
                                        <p:tgtEl>
                                          <p:spTgt spid="304"/>
                                        </p:tgtEl>
                                        <p:attrNameLst>
                                          <p:attrName>style.visibility</p:attrName>
                                        </p:attrNameLst>
                                      </p:cBhvr>
                                      <p:to>
                                        <p:strVal val="visible"/>
                                      </p:to>
                                    </p:set>
                                    <p:animEffect transition="in" filter="wipe(right)">
                                      <p:cBhvr>
                                        <p:cTn id="184" dur="500"/>
                                        <p:tgtEl>
                                          <p:spTgt spid="304"/>
                                        </p:tgtEl>
                                      </p:cBhvr>
                                    </p:animEffect>
                                  </p:childTnLst>
                                </p:cTn>
                              </p:par>
                              <p:par>
                                <p:cTn id="185" presetID="22" presetClass="entr" presetSubtype="8" fill="hold" nodeType="withEffect">
                                  <p:stCondLst>
                                    <p:cond delay="500"/>
                                  </p:stCondLst>
                                  <p:childTnLst>
                                    <p:set>
                                      <p:cBhvr>
                                        <p:cTn id="186" dur="1" fill="hold">
                                          <p:stCondLst>
                                            <p:cond delay="0"/>
                                          </p:stCondLst>
                                        </p:cTn>
                                        <p:tgtEl>
                                          <p:spTgt spid="301"/>
                                        </p:tgtEl>
                                        <p:attrNameLst>
                                          <p:attrName>style.visibility</p:attrName>
                                        </p:attrNameLst>
                                      </p:cBhvr>
                                      <p:to>
                                        <p:strVal val="visible"/>
                                      </p:to>
                                    </p:set>
                                    <p:animEffect transition="in" filter="wipe(left)">
                                      <p:cBhvr>
                                        <p:cTn id="187" dur="500"/>
                                        <p:tgtEl>
                                          <p:spTgt spid="301"/>
                                        </p:tgtEl>
                                      </p:cBhvr>
                                    </p:animEffect>
                                  </p:childTnLst>
                                </p:cTn>
                              </p:par>
                              <p:par>
                                <p:cTn id="188" presetID="22" presetClass="entr" presetSubtype="2" fill="hold" nodeType="withEffect">
                                  <p:stCondLst>
                                    <p:cond delay="500"/>
                                  </p:stCondLst>
                                  <p:childTnLst>
                                    <p:set>
                                      <p:cBhvr>
                                        <p:cTn id="189" dur="1" fill="hold">
                                          <p:stCondLst>
                                            <p:cond delay="0"/>
                                          </p:stCondLst>
                                        </p:cTn>
                                        <p:tgtEl>
                                          <p:spTgt spid="276"/>
                                        </p:tgtEl>
                                        <p:attrNameLst>
                                          <p:attrName>style.visibility</p:attrName>
                                        </p:attrNameLst>
                                      </p:cBhvr>
                                      <p:to>
                                        <p:strVal val="visible"/>
                                      </p:to>
                                    </p:set>
                                    <p:animEffect transition="in" filter="wipe(right)">
                                      <p:cBhvr>
                                        <p:cTn id="190" dur="500"/>
                                        <p:tgtEl>
                                          <p:spTgt spid="276"/>
                                        </p:tgtEl>
                                      </p:cBhvr>
                                    </p:animEffect>
                                  </p:childTnLst>
                                </p:cTn>
                              </p:par>
                              <p:par>
                                <p:cTn id="191" presetID="22" presetClass="entr" presetSubtype="1" fill="hold" nodeType="withEffect">
                                  <p:stCondLst>
                                    <p:cond delay="500"/>
                                  </p:stCondLst>
                                  <p:childTnLst>
                                    <p:set>
                                      <p:cBhvr>
                                        <p:cTn id="192" dur="1" fill="hold">
                                          <p:stCondLst>
                                            <p:cond delay="0"/>
                                          </p:stCondLst>
                                        </p:cTn>
                                        <p:tgtEl>
                                          <p:spTgt spid="300"/>
                                        </p:tgtEl>
                                        <p:attrNameLst>
                                          <p:attrName>style.visibility</p:attrName>
                                        </p:attrNameLst>
                                      </p:cBhvr>
                                      <p:to>
                                        <p:strVal val="visible"/>
                                      </p:to>
                                    </p:set>
                                    <p:animEffect transition="in" filter="wipe(up)">
                                      <p:cBhvr>
                                        <p:cTn id="193" dur="500"/>
                                        <p:tgtEl>
                                          <p:spTgt spid="300"/>
                                        </p:tgtEl>
                                      </p:cBhvr>
                                    </p:animEffect>
                                  </p:childTnLst>
                                </p:cTn>
                              </p:par>
                              <p:par>
                                <p:cTn id="194" presetID="10" presetClass="entr" presetSubtype="0" fill="hold" grpId="0" nodeType="withEffect">
                                  <p:stCondLst>
                                    <p:cond delay="650"/>
                                  </p:stCondLst>
                                  <p:childTnLst>
                                    <p:set>
                                      <p:cBhvr>
                                        <p:cTn id="195" dur="1" fill="hold">
                                          <p:stCondLst>
                                            <p:cond delay="0"/>
                                          </p:stCondLst>
                                        </p:cTn>
                                        <p:tgtEl>
                                          <p:spTgt spid="310"/>
                                        </p:tgtEl>
                                        <p:attrNameLst>
                                          <p:attrName>style.visibility</p:attrName>
                                        </p:attrNameLst>
                                      </p:cBhvr>
                                      <p:to>
                                        <p:strVal val="visible"/>
                                      </p:to>
                                    </p:set>
                                    <p:animEffect transition="in" filter="fade">
                                      <p:cBhvr>
                                        <p:cTn id="196" dur="250"/>
                                        <p:tgtEl>
                                          <p:spTgt spid="310"/>
                                        </p:tgtEl>
                                      </p:cBhvr>
                                    </p:animEffect>
                                  </p:childTnLst>
                                </p:cTn>
                              </p:par>
                              <p:par>
                                <p:cTn id="197" presetID="35" presetClass="path" presetSubtype="0" decel="100000" fill="hold" grpId="1" nodeType="withEffect">
                                  <p:stCondLst>
                                    <p:cond delay="400"/>
                                  </p:stCondLst>
                                  <p:childTnLst>
                                    <p:animMotion origin="layout" path="M 2.24662E-6 3.83568E-6 L -0.10595 3.83568E-6 " pathEditMode="relative" rAng="0" ptsTypes="AA">
                                      <p:cBhvr>
                                        <p:cTn id="198" dur="500" spd="-100000" fill="hold"/>
                                        <p:tgtEl>
                                          <p:spTgt spid="310"/>
                                        </p:tgtEl>
                                        <p:attrNameLst>
                                          <p:attrName>ppt_x</p:attrName>
                                          <p:attrName>ppt_y</p:attrName>
                                        </p:attrNameLst>
                                      </p:cBhvr>
                                      <p:rCtr x="-5297" y="0"/>
                                    </p:animMotion>
                                  </p:childTnLst>
                                </p:cTn>
                              </p:par>
                              <p:par>
                                <p:cTn id="199" presetID="10" presetClass="entr" presetSubtype="0" fill="hold" grpId="0" nodeType="withEffect">
                                  <p:stCondLst>
                                    <p:cond delay="650"/>
                                  </p:stCondLst>
                                  <p:childTnLst>
                                    <p:set>
                                      <p:cBhvr>
                                        <p:cTn id="200" dur="1" fill="hold">
                                          <p:stCondLst>
                                            <p:cond delay="0"/>
                                          </p:stCondLst>
                                        </p:cTn>
                                        <p:tgtEl>
                                          <p:spTgt spid="311"/>
                                        </p:tgtEl>
                                        <p:attrNameLst>
                                          <p:attrName>style.visibility</p:attrName>
                                        </p:attrNameLst>
                                      </p:cBhvr>
                                      <p:to>
                                        <p:strVal val="visible"/>
                                      </p:to>
                                    </p:set>
                                    <p:animEffect transition="in" filter="fade">
                                      <p:cBhvr>
                                        <p:cTn id="201" dur="250"/>
                                        <p:tgtEl>
                                          <p:spTgt spid="311"/>
                                        </p:tgtEl>
                                      </p:cBhvr>
                                    </p:animEffect>
                                  </p:childTnLst>
                                </p:cTn>
                              </p:par>
                              <p:par>
                                <p:cTn id="202" presetID="35" presetClass="path" presetSubtype="0" decel="100000" fill="hold" grpId="1" nodeType="withEffect">
                                  <p:stCondLst>
                                    <p:cond delay="400"/>
                                  </p:stCondLst>
                                  <p:childTnLst>
                                    <p:animMotion origin="layout" path="M 4.25836E-6 -3.931E-6 L -0.10595 -3.931E-6 " pathEditMode="relative" rAng="0" ptsTypes="AA">
                                      <p:cBhvr>
                                        <p:cTn id="203" dur="500" spd="-100000" fill="hold"/>
                                        <p:tgtEl>
                                          <p:spTgt spid="311"/>
                                        </p:tgtEl>
                                        <p:attrNameLst>
                                          <p:attrName>ppt_x</p:attrName>
                                          <p:attrName>ppt_y</p:attrName>
                                        </p:attrNameLst>
                                      </p:cBhvr>
                                      <p:rCtr x="-5297" y="0"/>
                                    </p:animMotion>
                                  </p:childTnLst>
                                </p:cTn>
                              </p:par>
                              <p:par>
                                <p:cTn id="204" presetID="10" presetClass="entr" presetSubtype="0" fill="hold" grpId="0" nodeType="withEffect">
                                  <p:stCondLst>
                                    <p:cond delay="650"/>
                                  </p:stCondLst>
                                  <p:childTnLst>
                                    <p:set>
                                      <p:cBhvr>
                                        <p:cTn id="205" dur="1" fill="hold">
                                          <p:stCondLst>
                                            <p:cond delay="0"/>
                                          </p:stCondLst>
                                        </p:cTn>
                                        <p:tgtEl>
                                          <p:spTgt spid="313"/>
                                        </p:tgtEl>
                                        <p:attrNameLst>
                                          <p:attrName>style.visibility</p:attrName>
                                        </p:attrNameLst>
                                      </p:cBhvr>
                                      <p:to>
                                        <p:strVal val="visible"/>
                                      </p:to>
                                    </p:set>
                                    <p:animEffect transition="in" filter="fade">
                                      <p:cBhvr>
                                        <p:cTn id="206" dur="250"/>
                                        <p:tgtEl>
                                          <p:spTgt spid="313"/>
                                        </p:tgtEl>
                                      </p:cBhvr>
                                    </p:animEffect>
                                  </p:childTnLst>
                                </p:cTn>
                              </p:par>
                              <p:par>
                                <p:cTn id="207" presetID="35" presetClass="path" presetSubtype="0" decel="100000" fill="hold" grpId="1" nodeType="withEffect">
                                  <p:stCondLst>
                                    <p:cond delay="400"/>
                                  </p:stCondLst>
                                  <p:childTnLst>
                                    <p:animMotion origin="layout" path="M 2.32576E-6 -1.8611E-7 L -0.10595 -1.8611E-7 " pathEditMode="relative" rAng="0" ptsTypes="AA">
                                      <p:cBhvr>
                                        <p:cTn id="208" dur="500" spd="-100000" fill="hold"/>
                                        <p:tgtEl>
                                          <p:spTgt spid="313"/>
                                        </p:tgtEl>
                                        <p:attrNameLst>
                                          <p:attrName>ppt_x</p:attrName>
                                          <p:attrName>ppt_y</p:attrName>
                                        </p:attrNameLst>
                                      </p:cBhvr>
                                      <p:rCtr x="-5297" y="0"/>
                                    </p:animMotion>
                                  </p:childTnLst>
                                </p:cTn>
                              </p:par>
                              <p:par>
                                <p:cTn id="209" presetID="10" presetClass="entr" presetSubtype="0" fill="hold" grpId="0" nodeType="withEffect">
                                  <p:stCondLst>
                                    <p:cond delay="650"/>
                                  </p:stCondLst>
                                  <p:childTnLst>
                                    <p:set>
                                      <p:cBhvr>
                                        <p:cTn id="210" dur="1" fill="hold">
                                          <p:stCondLst>
                                            <p:cond delay="0"/>
                                          </p:stCondLst>
                                        </p:cTn>
                                        <p:tgtEl>
                                          <p:spTgt spid="315"/>
                                        </p:tgtEl>
                                        <p:attrNameLst>
                                          <p:attrName>style.visibility</p:attrName>
                                        </p:attrNameLst>
                                      </p:cBhvr>
                                      <p:to>
                                        <p:strVal val="visible"/>
                                      </p:to>
                                    </p:set>
                                    <p:animEffect transition="in" filter="fade">
                                      <p:cBhvr>
                                        <p:cTn id="211" dur="250"/>
                                        <p:tgtEl>
                                          <p:spTgt spid="315"/>
                                        </p:tgtEl>
                                      </p:cBhvr>
                                    </p:animEffect>
                                  </p:childTnLst>
                                </p:cTn>
                              </p:par>
                              <p:par>
                                <p:cTn id="212" presetID="35" presetClass="path" presetSubtype="0" decel="100000" fill="hold" grpId="1" nodeType="withEffect">
                                  <p:stCondLst>
                                    <p:cond delay="400"/>
                                  </p:stCondLst>
                                  <p:childTnLst>
                                    <p:animMotion origin="layout" path="M -1.38371E-6 -1.93827E-6 L -0.10595 -1.93827E-6 " pathEditMode="relative" rAng="0" ptsTypes="AA">
                                      <p:cBhvr>
                                        <p:cTn id="213" dur="500" spd="-100000" fill="hold"/>
                                        <p:tgtEl>
                                          <p:spTgt spid="315"/>
                                        </p:tgtEl>
                                        <p:attrNameLst>
                                          <p:attrName>ppt_x</p:attrName>
                                          <p:attrName>ppt_y</p:attrName>
                                        </p:attrNameLst>
                                      </p:cBhvr>
                                      <p:rCtr x="-5297" y="0"/>
                                    </p:animMotion>
                                  </p:childTnLst>
                                </p:cTn>
                              </p:par>
                              <p:par>
                                <p:cTn id="214" presetID="10" presetClass="entr" presetSubtype="0" fill="hold" grpId="0" nodeType="withEffect">
                                  <p:stCondLst>
                                    <p:cond delay="650"/>
                                  </p:stCondLst>
                                  <p:childTnLst>
                                    <p:set>
                                      <p:cBhvr>
                                        <p:cTn id="215" dur="1" fill="hold">
                                          <p:stCondLst>
                                            <p:cond delay="0"/>
                                          </p:stCondLst>
                                        </p:cTn>
                                        <p:tgtEl>
                                          <p:spTgt spid="312"/>
                                        </p:tgtEl>
                                        <p:attrNameLst>
                                          <p:attrName>style.visibility</p:attrName>
                                        </p:attrNameLst>
                                      </p:cBhvr>
                                      <p:to>
                                        <p:strVal val="visible"/>
                                      </p:to>
                                    </p:set>
                                    <p:animEffect transition="in" filter="fade">
                                      <p:cBhvr>
                                        <p:cTn id="216" dur="250"/>
                                        <p:tgtEl>
                                          <p:spTgt spid="312"/>
                                        </p:tgtEl>
                                      </p:cBhvr>
                                    </p:animEffect>
                                  </p:childTnLst>
                                </p:cTn>
                              </p:par>
                              <p:par>
                                <p:cTn id="217" presetID="35" presetClass="path" presetSubtype="0" decel="100000" fill="hold" grpId="1" nodeType="withEffect">
                                  <p:stCondLst>
                                    <p:cond delay="400"/>
                                  </p:stCondLst>
                                  <p:childTnLst>
                                    <p:animMotion origin="layout" path="M 8.01634E-7 7.98911E-7 L -0.10595 7.98911E-7 " pathEditMode="relative" rAng="0" ptsTypes="AA">
                                      <p:cBhvr>
                                        <p:cTn id="218" dur="500" spd="-100000" fill="hold"/>
                                        <p:tgtEl>
                                          <p:spTgt spid="312"/>
                                        </p:tgtEl>
                                        <p:attrNameLst>
                                          <p:attrName>ppt_x</p:attrName>
                                          <p:attrName>ppt_y</p:attrName>
                                        </p:attrNameLst>
                                      </p:cBhvr>
                                      <p:rCtr x="-5297" y="0"/>
                                    </p:animMotion>
                                  </p:childTnLst>
                                </p:cTn>
                              </p:par>
                              <p:par>
                                <p:cTn id="219" presetID="10" presetClass="entr" presetSubtype="0" fill="hold" grpId="0" nodeType="withEffect">
                                  <p:stCondLst>
                                    <p:cond delay="650"/>
                                  </p:stCondLst>
                                  <p:childTnLst>
                                    <p:set>
                                      <p:cBhvr>
                                        <p:cTn id="220" dur="1" fill="hold">
                                          <p:stCondLst>
                                            <p:cond delay="0"/>
                                          </p:stCondLst>
                                        </p:cTn>
                                        <p:tgtEl>
                                          <p:spTgt spid="314"/>
                                        </p:tgtEl>
                                        <p:attrNameLst>
                                          <p:attrName>style.visibility</p:attrName>
                                        </p:attrNameLst>
                                      </p:cBhvr>
                                      <p:to>
                                        <p:strVal val="visible"/>
                                      </p:to>
                                    </p:set>
                                    <p:animEffect transition="in" filter="fade">
                                      <p:cBhvr>
                                        <p:cTn id="221" dur="250"/>
                                        <p:tgtEl>
                                          <p:spTgt spid="314"/>
                                        </p:tgtEl>
                                      </p:cBhvr>
                                    </p:animEffect>
                                  </p:childTnLst>
                                </p:cTn>
                              </p:par>
                              <p:par>
                                <p:cTn id="222" presetID="35" presetClass="path" presetSubtype="0" decel="100000" fill="hold" grpId="1" nodeType="withEffect">
                                  <p:stCondLst>
                                    <p:cond delay="400"/>
                                  </p:stCondLst>
                                  <p:childTnLst>
                                    <p:animMotion origin="layout" path="M 3.89073E-6 4.56196E-6 L -0.10595 4.56196E-6 " pathEditMode="relative" rAng="0" ptsTypes="AA">
                                      <p:cBhvr>
                                        <p:cTn id="223" dur="500" spd="-100000" fill="hold"/>
                                        <p:tgtEl>
                                          <p:spTgt spid="314"/>
                                        </p:tgtEl>
                                        <p:attrNameLst>
                                          <p:attrName>ppt_x</p:attrName>
                                          <p:attrName>ppt_y</p:attrName>
                                        </p:attrNameLst>
                                      </p:cBhvr>
                                      <p:rCtr x="-5297" y="0"/>
                                    </p:animMotion>
                                  </p:childTnLst>
                                </p:cTn>
                              </p:par>
                              <p:par>
                                <p:cTn id="224" presetID="1" presetClass="entr" presetSubtype="0" fill="hold" grpId="0" nodeType="withEffect">
                                  <p:stCondLst>
                                    <p:cond delay="50"/>
                                  </p:stCondLst>
                                  <p:childTnLst>
                                    <p:set>
                                      <p:cBhvr>
                                        <p:cTn id="225" dur="1" fill="hold">
                                          <p:stCondLst>
                                            <p:cond delay="499"/>
                                          </p:stCondLst>
                                        </p:cTn>
                                        <p:tgtEl>
                                          <p:spTgt spid="143"/>
                                        </p:tgtEl>
                                        <p:attrNameLst>
                                          <p:attrName>style.visibility</p:attrName>
                                        </p:attrNameLst>
                                      </p:cBhvr>
                                      <p:to>
                                        <p:strVal val="visible"/>
                                      </p:to>
                                    </p:set>
                                  </p:childTnLst>
                                </p:cTn>
                              </p:par>
                              <p:par>
                                <p:cTn id="226" presetID="6" presetClass="emph" presetSubtype="0" accel="100000" autoRev="1" fill="hold" grpId="1" nodeType="withEffect">
                                  <p:stCondLst>
                                    <p:cond delay="50"/>
                                  </p:stCondLst>
                                  <p:childTnLst>
                                    <p:animScale>
                                      <p:cBhvr>
                                        <p:cTn id="227" dur="500" fill="hold"/>
                                        <p:tgtEl>
                                          <p:spTgt spid="143"/>
                                        </p:tgtEl>
                                      </p:cBhvr>
                                      <p:by x="0" y="0"/>
                                    </p:animScale>
                                  </p:childTnLst>
                                </p:cTn>
                              </p:par>
                              <p:par>
                                <p:cTn id="228" presetID="1" presetClass="entr" presetSubtype="0" fill="hold" nodeType="withEffect">
                                  <p:stCondLst>
                                    <p:cond delay="0"/>
                                  </p:stCondLst>
                                  <p:childTnLst>
                                    <p:set>
                                      <p:cBhvr>
                                        <p:cTn id="229" dur="1" fill="hold">
                                          <p:stCondLst>
                                            <p:cond delay="499"/>
                                          </p:stCondLst>
                                        </p:cTn>
                                        <p:tgtEl>
                                          <p:spTgt spid="18"/>
                                        </p:tgtEl>
                                        <p:attrNameLst>
                                          <p:attrName>style.visibility</p:attrName>
                                        </p:attrNameLst>
                                      </p:cBhvr>
                                      <p:to>
                                        <p:strVal val="visible"/>
                                      </p:to>
                                    </p:set>
                                  </p:childTnLst>
                                </p:cTn>
                              </p:par>
                              <p:par>
                                <p:cTn id="230" presetID="6" presetClass="emph" presetSubtype="0" accel="100000" autoRev="1" fill="hold" nodeType="withEffect">
                                  <p:stCondLst>
                                    <p:cond delay="0"/>
                                  </p:stCondLst>
                                  <p:childTnLst>
                                    <p:animScale>
                                      <p:cBhvr>
                                        <p:cTn id="231" dur="500" fill="hold"/>
                                        <p:tgtEl>
                                          <p:spTgt spid="18"/>
                                        </p:tgtEl>
                                      </p:cBhvr>
                                      <p:by x="0" y="0"/>
                                    </p:animScale>
                                  </p:childTnLst>
                                </p:cTn>
                              </p:par>
                              <p:par>
                                <p:cTn id="232" presetID="1" presetClass="entr" presetSubtype="0" fill="hold" nodeType="withEffect">
                                  <p:stCondLst>
                                    <p:cond delay="0"/>
                                  </p:stCondLst>
                                  <p:childTnLst>
                                    <p:set>
                                      <p:cBhvr>
                                        <p:cTn id="233" dur="1" fill="hold">
                                          <p:stCondLst>
                                            <p:cond delay="499"/>
                                          </p:stCondLst>
                                        </p:cTn>
                                        <p:tgtEl>
                                          <p:spTgt spid="19"/>
                                        </p:tgtEl>
                                        <p:attrNameLst>
                                          <p:attrName>style.visibility</p:attrName>
                                        </p:attrNameLst>
                                      </p:cBhvr>
                                      <p:to>
                                        <p:strVal val="visible"/>
                                      </p:to>
                                    </p:set>
                                  </p:childTnLst>
                                </p:cTn>
                              </p:par>
                              <p:par>
                                <p:cTn id="234" presetID="6" presetClass="emph" presetSubtype="0" accel="100000" autoRev="1" fill="hold" nodeType="withEffect">
                                  <p:stCondLst>
                                    <p:cond delay="0"/>
                                  </p:stCondLst>
                                  <p:childTnLst>
                                    <p:animScale>
                                      <p:cBhvr>
                                        <p:cTn id="235" dur="500" fill="hold"/>
                                        <p:tgtEl>
                                          <p:spTgt spid="19"/>
                                        </p:tgtEl>
                                      </p:cBhvr>
                                      <p:by x="0" y="0"/>
                                    </p:animScale>
                                  </p:childTnLst>
                                </p:cTn>
                              </p:par>
                              <p:par>
                                <p:cTn id="236" presetID="1" presetClass="entr" presetSubtype="0" fill="hold" nodeType="withEffect">
                                  <p:stCondLst>
                                    <p:cond delay="0"/>
                                  </p:stCondLst>
                                  <p:childTnLst>
                                    <p:set>
                                      <p:cBhvr>
                                        <p:cTn id="237" dur="1" fill="hold">
                                          <p:stCondLst>
                                            <p:cond delay="499"/>
                                          </p:stCondLst>
                                        </p:cTn>
                                        <p:tgtEl>
                                          <p:spTgt spid="20"/>
                                        </p:tgtEl>
                                        <p:attrNameLst>
                                          <p:attrName>style.visibility</p:attrName>
                                        </p:attrNameLst>
                                      </p:cBhvr>
                                      <p:to>
                                        <p:strVal val="visible"/>
                                      </p:to>
                                    </p:set>
                                  </p:childTnLst>
                                </p:cTn>
                              </p:par>
                              <p:par>
                                <p:cTn id="238" presetID="6" presetClass="emph" presetSubtype="0" accel="100000" autoRev="1" fill="hold" nodeType="withEffect">
                                  <p:stCondLst>
                                    <p:cond delay="0"/>
                                  </p:stCondLst>
                                  <p:childTnLst>
                                    <p:animScale>
                                      <p:cBhvr>
                                        <p:cTn id="239" dur="500" fill="hold"/>
                                        <p:tgtEl>
                                          <p:spTgt spid="20"/>
                                        </p:tgtEl>
                                      </p:cBhvr>
                                      <p:by x="0" y="0"/>
                                    </p:animScale>
                                  </p:childTnLst>
                                </p:cTn>
                              </p:par>
                              <p:par>
                                <p:cTn id="240" presetID="1" presetClass="entr" presetSubtype="0" fill="hold" nodeType="withEffect">
                                  <p:stCondLst>
                                    <p:cond delay="0"/>
                                  </p:stCondLst>
                                  <p:childTnLst>
                                    <p:set>
                                      <p:cBhvr>
                                        <p:cTn id="241" dur="1" fill="hold">
                                          <p:stCondLst>
                                            <p:cond delay="499"/>
                                          </p:stCondLst>
                                        </p:cTn>
                                        <p:tgtEl>
                                          <p:spTgt spid="21"/>
                                        </p:tgtEl>
                                        <p:attrNameLst>
                                          <p:attrName>style.visibility</p:attrName>
                                        </p:attrNameLst>
                                      </p:cBhvr>
                                      <p:to>
                                        <p:strVal val="visible"/>
                                      </p:to>
                                    </p:set>
                                  </p:childTnLst>
                                </p:cTn>
                              </p:par>
                              <p:par>
                                <p:cTn id="242" presetID="6" presetClass="emph" presetSubtype="0" accel="100000" autoRev="1" fill="hold" nodeType="withEffect">
                                  <p:stCondLst>
                                    <p:cond delay="0"/>
                                  </p:stCondLst>
                                  <p:childTnLst>
                                    <p:animScale>
                                      <p:cBhvr>
                                        <p:cTn id="243" dur="500" fill="hold"/>
                                        <p:tgtEl>
                                          <p:spTgt spid="21"/>
                                        </p:tgtEl>
                                      </p:cBhvr>
                                      <p:by x="0" y="0"/>
                                    </p:animScale>
                                  </p:childTnLst>
                                </p:cTn>
                              </p:par>
                              <p:par>
                                <p:cTn id="244" presetID="1" presetClass="entr" presetSubtype="0" fill="hold" nodeType="withEffect">
                                  <p:stCondLst>
                                    <p:cond delay="0"/>
                                  </p:stCondLst>
                                  <p:childTnLst>
                                    <p:set>
                                      <p:cBhvr>
                                        <p:cTn id="245" dur="1" fill="hold">
                                          <p:stCondLst>
                                            <p:cond delay="499"/>
                                          </p:stCondLst>
                                        </p:cTn>
                                        <p:tgtEl>
                                          <p:spTgt spid="22"/>
                                        </p:tgtEl>
                                        <p:attrNameLst>
                                          <p:attrName>style.visibility</p:attrName>
                                        </p:attrNameLst>
                                      </p:cBhvr>
                                      <p:to>
                                        <p:strVal val="visible"/>
                                      </p:to>
                                    </p:set>
                                  </p:childTnLst>
                                </p:cTn>
                              </p:par>
                              <p:par>
                                <p:cTn id="246" presetID="6" presetClass="emph" presetSubtype="0" accel="100000" autoRev="1" fill="hold" nodeType="withEffect">
                                  <p:stCondLst>
                                    <p:cond delay="0"/>
                                  </p:stCondLst>
                                  <p:childTnLst>
                                    <p:animScale>
                                      <p:cBhvr>
                                        <p:cTn id="247" dur="500" fill="hold"/>
                                        <p:tgtEl>
                                          <p:spTgt spid="22"/>
                                        </p:tgtEl>
                                      </p:cBhvr>
                                      <p:by x="0" y="0"/>
                                    </p:animScale>
                                  </p:childTnLst>
                                </p:cTn>
                              </p:par>
                              <p:par>
                                <p:cTn id="248" presetID="1" presetClass="entr" presetSubtype="0" fill="hold" nodeType="withEffect">
                                  <p:stCondLst>
                                    <p:cond delay="0"/>
                                  </p:stCondLst>
                                  <p:childTnLst>
                                    <p:set>
                                      <p:cBhvr>
                                        <p:cTn id="249" dur="1" fill="hold">
                                          <p:stCondLst>
                                            <p:cond delay="499"/>
                                          </p:stCondLst>
                                        </p:cTn>
                                        <p:tgtEl>
                                          <p:spTgt spid="2"/>
                                        </p:tgtEl>
                                        <p:attrNameLst>
                                          <p:attrName>style.visibility</p:attrName>
                                        </p:attrNameLst>
                                      </p:cBhvr>
                                      <p:to>
                                        <p:strVal val="visible"/>
                                      </p:to>
                                    </p:set>
                                  </p:childTnLst>
                                </p:cTn>
                              </p:par>
                              <p:par>
                                <p:cTn id="250" presetID="6" presetClass="emph" presetSubtype="0" accel="100000" autoRev="1" fill="hold" nodeType="withEffect">
                                  <p:stCondLst>
                                    <p:cond delay="0"/>
                                  </p:stCondLst>
                                  <p:childTnLst>
                                    <p:animScale>
                                      <p:cBhvr>
                                        <p:cTn id="251" dur="500" fill="hold"/>
                                        <p:tgtEl>
                                          <p:spTgt spid="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314" grpId="1"/>
      <p:bldP spid="309" grpId="0"/>
      <p:bldP spid="309" grpId="1"/>
      <p:bldP spid="310" grpId="0"/>
      <p:bldP spid="310" grpId="1"/>
      <p:bldP spid="311" grpId="0"/>
      <p:bldP spid="311" grpId="1"/>
      <p:bldP spid="312" grpId="0"/>
      <p:bldP spid="312" grpId="1"/>
      <p:bldP spid="313" grpId="0"/>
      <p:bldP spid="313" grpId="1"/>
      <p:bldP spid="315" grpId="0"/>
      <p:bldP spid="315" grpId="1"/>
      <p:bldP spid="337" grpId="0" animBg="1"/>
      <p:bldP spid="337" grpId="1" animBg="1"/>
      <p:bldP spid="338" grpId="0" animBg="1"/>
      <p:bldP spid="338" grpId="1" animBg="1"/>
      <p:bldP spid="339" grpId="0" animBg="1"/>
      <p:bldP spid="339" grpId="1" animBg="1"/>
      <p:bldP spid="341" grpId="0" animBg="1"/>
      <p:bldP spid="341" grpId="1" animBg="1"/>
      <p:bldP spid="342" grpId="0" animBg="1"/>
      <p:bldP spid="342" grpId="1" animBg="1"/>
      <p:bldP spid="343" grpId="0" animBg="1"/>
      <p:bldP spid="343" grpId="1" animBg="1"/>
      <p:bldP spid="344" grpId="0" animBg="1"/>
      <p:bldP spid="344" grpId="1" animBg="1"/>
      <p:bldP spid="345" grpId="0" animBg="1"/>
      <p:bldP spid="345"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5" grpId="0" animBg="1"/>
      <p:bldP spid="355" grpId="1" animBg="1"/>
      <p:bldP spid="356" grpId="0" animBg="1"/>
      <p:bldP spid="356" grpId="1" animBg="1"/>
      <p:bldP spid="357" grpId="0" animBg="1"/>
      <p:bldP spid="357" grpId="1" animBg="1"/>
      <p:bldP spid="358" grpId="0" animBg="1"/>
      <p:bldP spid="358" grpId="1" animBg="1"/>
      <p:bldP spid="120" grpId="0" animBg="1"/>
      <p:bldP spid="120" grpId="1" animBg="1"/>
      <p:bldP spid="121" grpId="0" animBg="1"/>
      <p:bldP spid="121" grpId="1" animBg="1"/>
      <p:bldP spid="143" grpId="0" animBg="1"/>
      <p:bldP spid="143"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Cognitive </a:t>
            </a:r>
            <a:r>
              <a:rPr lang="en-US" dirty="0"/>
              <a:t>Services</a:t>
            </a:r>
          </a:p>
        </p:txBody>
      </p:sp>
      <p:pic>
        <p:nvPicPr>
          <p:cNvPr id="7" name="Picture 6">
            <a:extLst>
              <a:ext uri="{FF2B5EF4-FFF2-40B4-BE49-F238E27FC236}">
                <a16:creationId xmlns:a16="http://schemas.microsoft.com/office/drawing/2014/main" id="{E7735034-61DB-4A21-AB32-B34BCC422DE1}"/>
              </a:ext>
            </a:extLst>
          </p:cNvPr>
          <p:cNvPicPr>
            <a:picLocks noChangeAspect="1"/>
          </p:cNvPicPr>
          <p:nvPr/>
        </p:nvPicPr>
        <p:blipFill>
          <a:blip r:embed="rId4"/>
          <a:stretch>
            <a:fillRect/>
          </a:stretch>
        </p:blipFill>
        <p:spPr>
          <a:xfrm>
            <a:off x="55722" y="1211263"/>
            <a:ext cx="12242253" cy="4456784"/>
          </a:xfrm>
          <a:prstGeom prst="rect">
            <a:avLst/>
          </a:prstGeom>
        </p:spPr>
      </p:pic>
    </p:spTree>
    <p:custDataLst>
      <p:tags r:id="rId1"/>
    </p:custDataLst>
    <p:extLst>
      <p:ext uri="{BB962C8B-B14F-4D97-AF65-F5344CB8AC3E}">
        <p14:creationId xmlns:p14="http://schemas.microsoft.com/office/powerpoint/2010/main" val="394956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D683-A6AE-4357-936D-59BB86E09A58}"/>
              </a:ext>
            </a:extLst>
          </p:cNvPr>
          <p:cNvSpPr>
            <a:spLocks noGrp="1"/>
          </p:cNvSpPr>
          <p:nvPr>
            <p:ph type="title"/>
          </p:nvPr>
        </p:nvSpPr>
        <p:spPr/>
        <p:txBody>
          <a:bodyPr/>
          <a:lstStyle/>
          <a:p>
            <a:r>
              <a:rPr lang="en-US" dirty="0"/>
              <a:t>Serverless</a:t>
            </a:r>
          </a:p>
        </p:txBody>
      </p:sp>
      <p:pic>
        <p:nvPicPr>
          <p:cNvPr id="3" name="Picture 2" descr="https://azurecomcdn.azureedge.net/cvt-4965eff083721e1cf26aef7484f54cbd037ea9ec3b3deff5adb9828a3ec86c0d/images/page/services/functions/manage-apps.png">
            <a:extLst>
              <a:ext uri="{FF2B5EF4-FFF2-40B4-BE49-F238E27FC236}">
                <a16:creationId xmlns:a16="http://schemas.microsoft.com/office/drawing/2014/main" id="{0C3F2CEE-0273-41A2-92CE-CC3FE27A5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464" y="2499327"/>
            <a:ext cx="2111204" cy="133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12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05883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6A6E-9C56-45BC-A1BF-8FEA2AAD5655}"/>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B11A67CB-3D65-4BD5-9F2E-E139B9482437}"/>
              </a:ext>
            </a:extLst>
          </p:cNvPr>
          <p:cNvSpPr>
            <a:spLocks noGrp="1"/>
          </p:cNvSpPr>
          <p:nvPr>
            <p:ph type="body" sz="quarter" idx="10"/>
          </p:nvPr>
        </p:nvSpPr>
        <p:spPr>
          <a:xfrm>
            <a:off x="269303" y="1860034"/>
            <a:ext cx="6723122" cy="3063083"/>
          </a:xfrm>
        </p:spPr>
        <p:txBody>
          <a:bodyPr/>
          <a:lstStyle/>
          <a:p>
            <a:r>
              <a:rPr lang="en-US" dirty="0"/>
              <a:t>Event-driven compute</a:t>
            </a:r>
          </a:p>
          <a:p>
            <a:r>
              <a:rPr lang="en-US" dirty="0"/>
              <a:t>Scale on demand</a:t>
            </a:r>
          </a:p>
          <a:p>
            <a:r>
              <a:rPr lang="en-US" dirty="0"/>
              <a:t>Pay only for what you consume</a:t>
            </a:r>
          </a:p>
          <a:p>
            <a:r>
              <a:rPr lang="en-US" dirty="0"/>
              <a:t>Develop &amp; Debug Locally</a:t>
            </a:r>
          </a:p>
          <a:p>
            <a:r>
              <a:rPr lang="en-US" dirty="0"/>
              <a:t>Great for mobile apps!</a:t>
            </a:r>
          </a:p>
        </p:txBody>
      </p:sp>
      <p:pic>
        <p:nvPicPr>
          <p:cNvPr id="5" name="Picture 4">
            <a:extLst>
              <a:ext uri="{FF2B5EF4-FFF2-40B4-BE49-F238E27FC236}">
                <a16:creationId xmlns:a16="http://schemas.microsoft.com/office/drawing/2014/main" id="{3ADC1D93-7702-42EC-9ED9-2958011226FD}"/>
              </a:ext>
            </a:extLst>
          </p:cNvPr>
          <p:cNvPicPr>
            <a:picLocks noChangeAspect="1"/>
          </p:cNvPicPr>
          <p:nvPr/>
        </p:nvPicPr>
        <p:blipFill>
          <a:blip r:embed="rId2"/>
          <a:stretch>
            <a:fillRect/>
          </a:stretch>
        </p:blipFill>
        <p:spPr>
          <a:xfrm>
            <a:off x="8209042" y="1111723"/>
            <a:ext cx="2059421" cy="2073152"/>
          </a:xfrm>
          <a:prstGeom prst="rect">
            <a:avLst/>
          </a:prstGeom>
        </p:spPr>
      </p:pic>
    </p:spTree>
    <p:extLst>
      <p:ext uri="{BB962C8B-B14F-4D97-AF65-F5344CB8AC3E}">
        <p14:creationId xmlns:p14="http://schemas.microsoft.com/office/powerpoint/2010/main" val="410763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6A6E-9C56-45BC-A1BF-8FEA2AAD5655}"/>
              </a:ext>
            </a:extLst>
          </p:cNvPr>
          <p:cNvSpPr>
            <a:spLocks noGrp="1"/>
          </p:cNvSpPr>
          <p:nvPr>
            <p:ph type="title"/>
          </p:nvPr>
        </p:nvSpPr>
        <p:spPr/>
        <p:txBody>
          <a:bodyPr/>
          <a:lstStyle/>
          <a:p>
            <a:r>
              <a:rPr lang="en-US" dirty="0"/>
              <a:t>Functions Scenarios</a:t>
            </a:r>
          </a:p>
        </p:txBody>
      </p:sp>
      <p:pic>
        <p:nvPicPr>
          <p:cNvPr id="9220" name="Picture 4" descr="https://azurecomcdn.azureedge.net/cvt-15dcd545e49a71aa9a0bfda23f9be65b7891a99c06609c41d7c45cd20d92e49f/images/page/services/functions/scenarios/file-processing_scenario.png">
            <a:extLst>
              <a:ext uri="{FF2B5EF4-FFF2-40B4-BE49-F238E27FC236}">
                <a16:creationId xmlns:a16="http://schemas.microsoft.com/office/drawing/2014/main" id="{97C89DD7-A80F-4EF7-988F-996070214C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5670" y="2069686"/>
            <a:ext cx="7620660" cy="3246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35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6A6E-9C56-45BC-A1BF-8FEA2AAD5655}"/>
              </a:ext>
            </a:extLst>
          </p:cNvPr>
          <p:cNvSpPr>
            <a:spLocks noGrp="1"/>
          </p:cNvSpPr>
          <p:nvPr>
            <p:ph type="title"/>
          </p:nvPr>
        </p:nvSpPr>
        <p:spPr/>
        <p:txBody>
          <a:bodyPr/>
          <a:lstStyle/>
          <a:p>
            <a:r>
              <a:rPr lang="en-US" dirty="0"/>
              <a:t>Functions Scenarios</a:t>
            </a:r>
          </a:p>
        </p:txBody>
      </p:sp>
      <p:pic>
        <p:nvPicPr>
          <p:cNvPr id="9218" name="Picture 2" descr="https://azurecomcdn.azureedge.net/cvt-cfd491777a20ae974edb99387ed8dd245ea38363ba9a60cfecb0300288011fab/images/page/services/functions/scenarios/mobile-app_scenario.png">
            <a:extLst>
              <a:ext uri="{FF2B5EF4-FFF2-40B4-BE49-F238E27FC236}">
                <a16:creationId xmlns:a16="http://schemas.microsoft.com/office/drawing/2014/main" id="{D9330B93-56DE-43EC-8DFE-91DCB1455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450" y="2478385"/>
            <a:ext cx="8801100" cy="3219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78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6A6E-9C56-45BC-A1BF-8FEA2AAD5655}"/>
              </a:ext>
            </a:extLst>
          </p:cNvPr>
          <p:cNvSpPr>
            <a:spLocks noGrp="1"/>
          </p:cNvSpPr>
          <p:nvPr>
            <p:ph type="title"/>
          </p:nvPr>
        </p:nvSpPr>
        <p:spPr/>
        <p:txBody>
          <a:bodyPr/>
          <a:lstStyle/>
          <a:p>
            <a:r>
              <a:rPr lang="en-US" dirty="0"/>
              <a:t>Functions Scenarios</a:t>
            </a:r>
          </a:p>
        </p:txBody>
      </p:sp>
      <p:pic>
        <p:nvPicPr>
          <p:cNvPr id="10242" name="Picture 2" descr="https://azurecomcdn.azureedge.net/cvt-b756b6b3186e412093334a82d6b32085af56cf83a8c413489098dd0488822356/images/page/services/functions/scenarios/automation_scenario.png">
            <a:extLst>
              <a:ext uri="{FF2B5EF4-FFF2-40B4-BE49-F238E27FC236}">
                <a16:creationId xmlns:a16="http://schemas.microsoft.com/office/drawing/2014/main" id="{14E28FB5-AF71-4FDD-A814-35A70C159A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252" y="2310126"/>
            <a:ext cx="5715496" cy="2956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390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0857AA-9316-4A37-89A4-D51629A0808F}"/>
              </a:ext>
            </a:extLst>
          </p:cNvPr>
          <p:cNvSpPr>
            <a:spLocks noGrp="1"/>
          </p:cNvSpPr>
          <p:nvPr>
            <p:ph type="title"/>
          </p:nvPr>
        </p:nvSpPr>
        <p:spPr>
          <a:xfrm>
            <a:off x="585216" y="3035808"/>
            <a:ext cx="9141397" cy="498598"/>
          </a:xfrm>
        </p:spPr>
        <p:txBody>
          <a:bodyPr/>
          <a:lstStyle/>
          <a:p>
            <a:r>
              <a:rPr lang="en-US" dirty="0"/>
              <a:t>Loved by Developers, Trusted by Enterprises</a:t>
            </a:r>
          </a:p>
        </p:txBody>
      </p:sp>
    </p:spTree>
    <p:extLst>
      <p:ext uri="{BB962C8B-B14F-4D97-AF65-F5344CB8AC3E}">
        <p14:creationId xmlns:p14="http://schemas.microsoft.com/office/powerpoint/2010/main" val="22248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B7AC8-B454-4964-BC11-0BAD06A7FC9D}"/>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6D5B933-D43C-40F3-ABAB-BF56A927DBD4}"/>
              </a:ext>
            </a:extLst>
          </p:cNvPr>
          <p:cNvPicPr>
            <a:picLocks noChangeAspect="1"/>
          </p:cNvPicPr>
          <p:nvPr/>
        </p:nvPicPr>
        <p:blipFill>
          <a:blip r:embed="rId2"/>
          <a:stretch>
            <a:fillRect/>
          </a:stretch>
        </p:blipFill>
        <p:spPr>
          <a:xfrm>
            <a:off x="-308642" y="0"/>
            <a:ext cx="13716000" cy="6858000"/>
          </a:xfrm>
          <a:prstGeom prst="rect">
            <a:avLst/>
          </a:prstGeom>
        </p:spPr>
      </p:pic>
    </p:spTree>
    <p:extLst>
      <p:ext uri="{BB962C8B-B14F-4D97-AF65-F5344CB8AC3E}">
        <p14:creationId xmlns:p14="http://schemas.microsoft.com/office/powerpoint/2010/main" val="506680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395734-BE15-4BE1-B091-B99C341E015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6466B7D0-2D42-4DA6-9950-76A93FB26795}"/>
              </a:ext>
            </a:extLst>
          </p:cNvPr>
          <p:cNvPicPr>
            <a:picLocks noChangeAspect="1"/>
          </p:cNvPicPr>
          <p:nvPr/>
        </p:nvPicPr>
        <p:blipFill>
          <a:blip r:embed="rId4"/>
          <a:stretch>
            <a:fillRect/>
          </a:stretch>
        </p:blipFill>
        <p:spPr>
          <a:xfrm>
            <a:off x="1809750" y="1285875"/>
            <a:ext cx="8572500" cy="4286250"/>
          </a:xfrm>
          <a:prstGeom prst="rect">
            <a:avLst/>
          </a:prstGeom>
        </p:spPr>
      </p:pic>
      <p:pic>
        <p:nvPicPr>
          <p:cNvPr id="6" name="Picture 5">
            <a:extLst>
              <a:ext uri="{FF2B5EF4-FFF2-40B4-BE49-F238E27FC236}">
                <a16:creationId xmlns:a16="http://schemas.microsoft.com/office/drawing/2014/main" id="{A037D52A-81F9-40E1-915F-55E6E03C8975}"/>
              </a:ext>
            </a:extLst>
          </p:cNvPr>
          <p:cNvPicPr>
            <a:picLocks noChangeAspect="1"/>
          </p:cNvPicPr>
          <p:nvPr/>
        </p:nvPicPr>
        <p:blipFill>
          <a:blip r:embed="rId5"/>
          <a:stretch>
            <a:fillRect/>
          </a:stretch>
        </p:blipFill>
        <p:spPr>
          <a:xfrm>
            <a:off x="0" y="0"/>
            <a:ext cx="12192000" cy="6858000"/>
          </a:xfrm>
          <a:prstGeom prst="rect">
            <a:avLst/>
          </a:prstGeom>
        </p:spPr>
      </p:pic>
      <p:pic>
        <p:nvPicPr>
          <p:cNvPr id="3" name="Seeing AI app from Microsoft">
            <a:hlinkClick r:id="" action="ppaction://media"/>
            <a:extLst>
              <a:ext uri="{FF2B5EF4-FFF2-40B4-BE49-F238E27FC236}">
                <a16:creationId xmlns:a16="http://schemas.microsoft.com/office/drawing/2014/main" id="{88ED1EC6-C71E-43E0-9D1C-754EC7FD056F}"/>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0" y="-1"/>
            <a:ext cx="12191998" cy="6857999"/>
          </a:xfrm>
          <a:prstGeom prst="rect">
            <a:avLst/>
          </a:prstGeom>
        </p:spPr>
      </p:pic>
    </p:spTree>
    <p:extLst>
      <p:ext uri="{BB962C8B-B14F-4D97-AF65-F5344CB8AC3E}">
        <p14:creationId xmlns:p14="http://schemas.microsoft.com/office/powerpoint/2010/main" val="3551676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26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p:cNvPicPr>
            <a:picLocks noChangeAspect="1"/>
          </p:cNvPicPr>
          <p:nvPr/>
        </p:nvPicPr>
        <p:blipFill rotWithShape="1">
          <a:blip r:embed="rId3"/>
          <a:srcRect l="5485" r="984"/>
          <a:stretch/>
        </p:blipFill>
        <p:spPr>
          <a:xfrm>
            <a:off x="6433702" y="4377"/>
            <a:ext cx="5758298" cy="6849262"/>
          </a:xfrm>
          <a:prstGeom prst="rect">
            <a:avLst/>
          </a:prstGeom>
        </p:spPr>
      </p:pic>
      <p:sp>
        <p:nvSpPr>
          <p:cNvPr id="12" name="Rectangle 11"/>
          <p:cNvSpPr/>
          <p:nvPr/>
        </p:nvSpPr>
        <p:spPr bwMode="auto">
          <a:xfrm>
            <a:off x="0" y="4377"/>
            <a:ext cx="6433702" cy="6849246"/>
          </a:xfrm>
          <a:prstGeom prst="rect">
            <a:avLst/>
          </a:prstGeom>
          <a:solidFill>
            <a:srgbClr val="0070C0"/>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a:xfrm>
            <a:off x="269242" y="293521"/>
            <a:ext cx="6164460" cy="1086195"/>
          </a:xfrm>
        </p:spPr>
        <p:txBody>
          <a:bodyPr/>
          <a:lstStyle/>
          <a:p>
            <a:r>
              <a:rPr lang="de-DE" sz="3529" dirty="0">
                <a:solidFill>
                  <a:schemeClr val="bg1"/>
                </a:solidFill>
              </a:rPr>
              <a:t>Coca-Cola Bottling Co. </a:t>
            </a:r>
            <a:r>
              <a:rPr lang="de-DE" sz="3529" dirty="0" err="1">
                <a:solidFill>
                  <a:schemeClr val="bg1"/>
                </a:solidFill>
              </a:rPr>
              <a:t>Consolidated</a:t>
            </a:r>
            <a:endParaRPr lang="de-DE" sz="3529" dirty="0">
              <a:solidFill>
                <a:schemeClr val="bg1"/>
              </a:solidFill>
            </a:endParaRPr>
          </a:p>
        </p:txBody>
      </p:sp>
      <p:sp>
        <p:nvSpPr>
          <p:cNvPr id="16" name="TextBox 15"/>
          <p:cNvSpPr txBox="1"/>
          <p:nvPr/>
        </p:nvSpPr>
        <p:spPr>
          <a:xfrm>
            <a:off x="337702" y="6087314"/>
            <a:ext cx="1724386" cy="566978"/>
          </a:xfrm>
          <a:prstGeom prst="rect">
            <a:avLst/>
          </a:prstGeom>
          <a:noFill/>
        </p:spPr>
        <p:txBody>
          <a:bodyPr wrap="square" lIns="88231" tIns="146284" rIns="182854" bIns="146284"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1961"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a:ea typeface="+mn-ea"/>
                <a:cs typeface="+mn-cs"/>
              </a:rPr>
              <a:t>Available on</a:t>
            </a:r>
          </a:p>
        </p:txBody>
      </p:sp>
      <p:pic>
        <p:nvPicPr>
          <p:cNvPr id="17" name="Picture 16"/>
          <p:cNvPicPr>
            <a:picLocks noChangeAspect="1"/>
          </p:cNvPicPr>
          <p:nvPr/>
        </p:nvPicPr>
        <p:blipFill rotWithShape="1">
          <a:blip r:embed="rId4"/>
          <a:srcRect r="63816"/>
          <a:stretch/>
        </p:blipFill>
        <p:spPr>
          <a:xfrm>
            <a:off x="1828855" y="6122062"/>
            <a:ext cx="570935" cy="497481"/>
          </a:xfrm>
          <a:prstGeom prst="rect">
            <a:avLst/>
          </a:prstGeom>
        </p:spPr>
      </p:pic>
      <p:sp>
        <p:nvSpPr>
          <p:cNvPr id="13" name="Text Placeholder 4"/>
          <p:cNvSpPr>
            <a:spLocks noGrp="1"/>
          </p:cNvSpPr>
          <p:nvPr>
            <p:ph type="body" sz="quarter" idx="11"/>
          </p:nvPr>
        </p:nvSpPr>
        <p:spPr>
          <a:xfrm>
            <a:off x="269241" y="1524353"/>
            <a:ext cx="5823125" cy="3809295"/>
          </a:xfrm>
        </p:spPr>
        <p:txBody>
          <a:bodyPr/>
          <a:lstStyle/>
          <a:p>
            <a:pPr defTabSz="914314">
              <a:lnSpc>
                <a:spcPct val="100000"/>
              </a:lnSpc>
              <a:spcBef>
                <a:spcPts val="0"/>
              </a:spcBef>
              <a:buClrTx/>
              <a:buSzTx/>
            </a:pPr>
            <a:r>
              <a:rPr lang="en-US" sz="1961" kern="0" spc="-39" dirty="0">
                <a:solidFill>
                  <a:srgbClr val="FFFFFF"/>
                </a:solidFill>
                <a:latin typeface="Segoe UI Light" panose="020B0502040204020203" pitchFamily="34" charset="0"/>
              </a:rPr>
              <a:t>Coca-Cola Bottling Co. Consolidated is the largest</a:t>
            </a:r>
            <a:r>
              <a:rPr lang="en-US" sz="1961" kern="0" dirty="0">
                <a:solidFill>
                  <a:srgbClr val="FFFFFF"/>
                </a:solidFill>
                <a:latin typeface="Segoe UI Light" panose="020B0502040204020203" pitchFamily="34" charset="0"/>
              </a:rPr>
              <a:t> </a:t>
            </a:r>
            <a:r>
              <a:rPr lang="en-US" sz="1961" kern="0" spc="-20" dirty="0">
                <a:solidFill>
                  <a:srgbClr val="FFFFFF"/>
                </a:solidFill>
                <a:latin typeface="Segoe UI Light" panose="020B0502040204020203" pitchFamily="34" charset="0"/>
              </a:rPr>
              <a:t>independent Coca-Cola bottling distributor in the</a:t>
            </a:r>
            <a:r>
              <a:rPr lang="en-US" sz="1961" kern="0" dirty="0">
                <a:solidFill>
                  <a:srgbClr val="FFFFFF"/>
                </a:solidFill>
                <a:latin typeface="Segoe UI Light" panose="020B0502040204020203" pitchFamily="34" charset="0"/>
              </a:rPr>
              <a:t> US, with over $1.5 billion in annual revenue. The </a:t>
            </a:r>
            <a:r>
              <a:rPr lang="en-US" sz="1961" kern="0" spc="39" dirty="0">
                <a:solidFill>
                  <a:srgbClr val="FFFFFF"/>
                </a:solidFill>
                <a:latin typeface="Segoe UI Light" panose="020B0502040204020203" pitchFamily="34" charset="0"/>
              </a:rPr>
              <a:t>field sales teams use iPads, equipped with the</a:t>
            </a:r>
            <a:r>
              <a:rPr lang="en-US" sz="1961" kern="0" dirty="0">
                <a:solidFill>
                  <a:srgbClr val="FFFFFF"/>
                </a:solidFill>
                <a:latin typeface="Segoe UI Light" panose="020B0502040204020203" pitchFamily="34" charset="0"/>
              </a:rPr>
              <a:t> </a:t>
            </a:r>
            <a:r>
              <a:rPr lang="en-US" sz="1961" kern="0" spc="-20" dirty="0">
                <a:solidFill>
                  <a:srgbClr val="FFFFFF"/>
                </a:solidFill>
                <a:latin typeface="Segoe UI Light" panose="020B0502040204020203" pitchFamily="34" charset="0"/>
              </a:rPr>
              <a:t>Marketplace Xamarin app, to help them sell more</a:t>
            </a:r>
            <a:r>
              <a:rPr lang="en-US" sz="1961" kern="0" dirty="0">
                <a:solidFill>
                  <a:srgbClr val="FFFFFF"/>
                </a:solidFill>
                <a:latin typeface="Segoe UI Light" panose="020B0502040204020203" pitchFamily="34" charset="0"/>
              </a:rPr>
              <a:t> </a:t>
            </a:r>
            <a:r>
              <a:rPr lang="en-US" sz="1961" kern="0" spc="-69" dirty="0">
                <a:solidFill>
                  <a:srgbClr val="FFFFFF"/>
                </a:solidFill>
                <a:latin typeface="Segoe UI Light" panose="020B0502040204020203" pitchFamily="34" charset="0"/>
              </a:rPr>
              <a:t>Coke products and create awareness around various</a:t>
            </a:r>
            <a:r>
              <a:rPr lang="en-US" sz="1961" kern="0" dirty="0">
                <a:solidFill>
                  <a:srgbClr val="FFFFFF"/>
                </a:solidFill>
                <a:latin typeface="Segoe UI Light" panose="020B0502040204020203" pitchFamily="34" charset="0"/>
              </a:rPr>
              <a:t> incentive programs.</a:t>
            </a:r>
          </a:p>
          <a:p>
            <a:pPr defTabSz="914314">
              <a:lnSpc>
                <a:spcPct val="100000"/>
              </a:lnSpc>
              <a:spcBef>
                <a:spcPts val="0"/>
              </a:spcBef>
              <a:buClrTx/>
              <a:buSzTx/>
            </a:pPr>
            <a:endParaRPr lang="en-US" sz="784" kern="0" spc="20" dirty="0">
              <a:solidFill>
                <a:srgbClr val="FFFFFF"/>
              </a:solidFill>
              <a:latin typeface="Segoe UI Light" panose="020B0502040204020203" pitchFamily="34" charset="0"/>
            </a:endParaRPr>
          </a:p>
          <a:p>
            <a:pPr marL="507078" lvl="2" indent="-280121" defTabSz="912937">
              <a:lnSpc>
                <a:spcPct val="100000"/>
              </a:lnSpc>
              <a:spcBef>
                <a:spcPts val="490"/>
              </a:spcBef>
              <a:buClr>
                <a:srgbClr val="FFFFFF"/>
              </a:buClr>
              <a:buSzTx/>
              <a:buFont typeface="Arial" panose="020B0604020202020204" pitchFamily="34" charset="0"/>
              <a:buChar char="•"/>
              <a:defRPr/>
            </a:pPr>
            <a:r>
              <a:rPr lang="en-US" sz="1568" dirty="0">
                <a:solidFill>
                  <a:srgbClr val="FFFFFF"/>
                </a:solidFill>
                <a:latin typeface="Segoe UI Light"/>
                <a:cs typeface="Segoe UI Semibold" panose="020B0702040204020203" pitchFamily="34" charset="0"/>
              </a:rPr>
              <a:t>Streamlined DevOps across distributed teams with Visual Studio, Xamarin, Azure, and Visual Studio Team Services </a:t>
            </a:r>
          </a:p>
          <a:p>
            <a:pPr marL="507078" lvl="2" indent="-280121" defTabSz="912937">
              <a:lnSpc>
                <a:spcPct val="100000"/>
              </a:lnSpc>
              <a:spcBef>
                <a:spcPts val="490"/>
              </a:spcBef>
              <a:buClr>
                <a:srgbClr val="FFFFFF"/>
              </a:buClr>
              <a:buSzTx/>
              <a:buFont typeface="Arial" panose="020B0604020202020204" pitchFamily="34" charset="0"/>
              <a:buChar char="•"/>
              <a:defRPr/>
            </a:pPr>
            <a:r>
              <a:rPr lang="en-US" sz="1568" dirty="0">
                <a:solidFill>
                  <a:srgbClr val="FFFFFF"/>
                </a:solidFill>
                <a:latin typeface="Segoe UI Light"/>
                <a:cs typeface="Segoe UI Semibold" panose="020B0702040204020203" pitchFamily="34" charset="0"/>
              </a:rPr>
              <a:t>Enables productivity from remote locations or with limited connectivity at customer sites with Azure sync</a:t>
            </a:r>
          </a:p>
          <a:p>
            <a:pPr marL="507078" lvl="2" indent="-280121" defTabSz="912937">
              <a:lnSpc>
                <a:spcPct val="100000"/>
              </a:lnSpc>
              <a:spcBef>
                <a:spcPts val="490"/>
              </a:spcBef>
              <a:buClr>
                <a:srgbClr val="FFFFFF"/>
              </a:buClr>
              <a:buSzTx/>
              <a:buFont typeface="Arial" panose="020B0604020202020204" pitchFamily="34" charset="0"/>
              <a:buChar char="•"/>
              <a:defRPr/>
            </a:pPr>
            <a:r>
              <a:rPr lang="en-US" sz="1568" dirty="0">
                <a:solidFill>
                  <a:srgbClr val="FFFFFF"/>
                </a:solidFill>
                <a:latin typeface="Segoe UI Light"/>
                <a:cs typeface="Segoe UI Semibold" panose="020B0702040204020203" pitchFamily="34" charset="0"/>
              </a:rPr>
              <a:t>Leveraged in-house .NET skills to ship apps in 4 months</a:t>
            </a:r>
          </a:p>
        </p:txBody>
      </p:sp>
      <p:pic>
        <p:nvPicPr>
          <p:cNvPr id="8" name="Picture 7"/>
          <p:cNvPicPr>
            <a:picLocks noChangeAspect="1"/>
          </p:cNvPicPr>
          <p:nvPr/>
        </p:nvPicPr>
        <p:blipFill>
          <a:blip r:embed="rId5"/>
          <a:stretch>
            <a:fillRect/>
          </a:stretch>
        </p:blipFill>
        <p:spPr>
          <a:xfrm>
            <a:off x="10453936" y="4377"/>
            <a:ext cx="1738064" cy="1186229"/>
          </a:xfrm>
          <a:prstGeom prst="rect">
            <a:avLst/>
          </a:prstGeom>
        </p:spPr>
      </p:pic>
    </p:spTree>
    <p:extLst>
      <p:ext uri="{BB962C8B-B14F-4D97-AF65-F5344CB8AC3E}">
        <p14:creationId xmlns:p14="http://schemas.microsoft.com/office/powerpoint/2010/main" val="130910072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90073-A10E-4161-A240-683760417F38}"/>
              </a:ext>
            </a:extLst>
          </p:cNvPr>
          <p:cNvSpPr txBox="1"/>
          <p:nvPr/>
        </p:nvSpPr>
        <p:spPr>
          <a:xfrm>
            <a:off x="5237397" y="2237262"/>
            <a:ext cx="1210909" cy="1625060"/>
          </a:xfrm>
          <a:prstGeom prst="rect">
            <a:avLst/>
          </a:prstGeom>
          <a:noFill/>
        </p:spPr>
        <p:txBody>
          <a:bodyPr wrap="none" lIns="182880" tIns="146304" rIns="182880" bIns="146304" rtlCol="0">
            <a:spAutoFit/>
          </a:bodyPr>
          <a:lstStyle/>
          <a:p>
            <a:pPr>
              <a:lnSpc>
                <a:spcPct val="90000"/>
              </a:lnSpc>
              <a:spcAft>
                <a:spcPts val="600"/>
              </a:spcAft>
            </a:pPr>
            <a:r>
              <a:rPr lang="en-US" sz="9600" dirty="0">
                <a:gradFill>
                  <a:gsLst>
                    <a:gs pos="2917">
                      <a:schemeClr val="tx1"/>
                    </a:gs>
                    <a:gs pos="30000">
                      <a:schemeClr val="tx1"/>
                    </a:gs>
                  </a:gsLst>
                  <a:lin ang="5400000" scaled="0"/>
                </a:gradFill>
              </a:rPr>
              <a:t>+</a:t>
            </a:r>
          </a:p>
        </p:txBody>
      </p:sp>
      <p:sp>
        <p:nvSpPr>
          <p:cNvPr id="6" name="TextBox 5">
            <a:extLst>
              <a:ext uri="{FF2B5EF4-FFF2-40B4-BE49-F238E27FC236}">
                <a16:creationId xmlns:a16="http://schemas.microsoft.com/office/drawing/2014/main" id="{83FE7062-2863-40DA-A9DC-2895E916E450}"/>
              </a:ext>
            </a:extLst>
          </p:cNvPr>
          <p:cNvSpPr txBox="1"/>
          <p:nvPr/>
        </p:nvSpPr>
        <p:spPr>
          <a:xfrm>
            <a:off x="1635664" y="5045445"/>
            <a:ext cx="10020179"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The Best Way to Build Cloud-Connected Mobile Apps</a:t>
            </a:r>
          </a:p>
        </p:txBody>
      </p:sp>
      <p:sp>
        <p:nvSpPr>
          <p:cNvPr id="9" name="Title 1">
            <a:extLst>
              <a:ext uri="{FF2B5EF4-FFF2-40B4-BE49-F238E27FC236}">
                <a16:creationId xmlns:a16="http://schemas.microsoft.com/office/drawing/2014/main" id="{141D9AA4-E7A7-4093-95A0-69958A224B17}"/>
              </a:ext>
            </a:extLst>
          </p:cNvPr>
          <p:cNvSpPr txBox="1">
            <a:spLocks/>
          </p:cNvSpPr>
          <p:nvPr/>
        </p:nvSpPr>
        <p:spPr>
          <a:xfrm>
            <a:off x="-3148492" y="3262944"/>
            <a:ext cx="11742293" cy="54037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462">
              <a:defRPr/>
            </a:pPr>
            <a:r>
              <a:rPr lang="en-US" sz="3200" dirty="0">
                <a:solidFill>
                  <a:srgbClr val="5C2D91"/>
                </a:solidFill>
                <a:latin typeface="Segoe UI Light"/>
              </a:rPr>
              <a:t>Visual Studio and Xamarin</a:t>
            </a:r>
          </a:p>
        </p:txBody>
      </p:sp>
      <p:cxnSp>
        <p:nvCxnSpPr>
          <p:cNvPr id="10" name="Straight Connector 9">
            <a:extLst>
              <a:ext uri="{FF2B5EF4-FFF2-40B4-BE49-F238E27FC236}">
                <a16:creationId xmlns:a16="http://schemas.microsoft.com/office/drawing/2014/main" id="{5ABC6B54-C4A6-42EA-89EF-B62D19E2AD00}"/>
              </a:ext>
            </a:extLst>
          </p:cNvPr>
          <p:cNvCxnSpPr>
            <a:cxnSpLocks/>
          </p:cNvCxnSpPr>
          <p:nvPr/>
        </p:nvCxnSpPr>
        <p:spPr>
          <a:xfrm flipV="1">
            <a:off x="462164" y="3104073"/>
            <a:ext cx="4537316" cy="37181"/>
          </a:xfrm>
          <a:prstGeom prst="line">
            <a:avLst/>
          </a:prstGeom>
          <a:noFill/>
          <a:ln w="9525" cap="flat" cmpd="sng" algn="ctr">
            <a:solidFill>
              <a:srgbClr val="7549A7"/>
            </a:solidFill>
            <a:prstDash val="solid"/>
            <a:headEnd type="none"/>
            <a:tailEnd type="none"/>
          </a:ln>
          <a:effectLst/>
        </p:spPr>
      </p:cxnSp>
      <p:grpSp>
        <p:nvGrpSpPr>
          <p:cNvPr id="11" name="Group 10">
            <a:extLst>
              <a:ext uri="{FF2B5EF4-FFF2-40B4-BE49-F238E27FC236}">
                <a16:creationId xmlns:a16="http://schemas.microsoft.com/office/drawing/2014/main" id="{273C114F-572F-4AFE-8DA3-7CFEAFE6479D}"/>
              </a:ext>
            </a:extLst>
          </p:cNvPr>
          <p:cNvGrpSpPr/>
          <p:nvPr/>
        </p:nvGrpSpPr>
        <p:grpSpPr>
          <a:xfrm>
            <a:off x="939799" y="1726684"/>
            <a:ext cx="3582046" cy="1255699"/>
            <a:chOff x="4858207" y="195411"/>
            <a:chExt cx="2328098" cy="816123"/>
          </a:xfrm>
        </p:grpSpPr>
        <p:pic>
          <p:nvPicPr>
            <p:cNvPr id="12" name="Picture 11" descr="A picture containing clipart&#10;&#10;Description generated with very high confidence">
              <a:extLst>
                <a:ext uri="{FF2B5EF4-FFF2-40B4-BE49-F238E27FC236}">
                  <a16:creationId xmlns:a16="http://schemas.microsoft.com/office/drawing/2014/main" id="{C7E08490-604D-4CC0-8393-997BA8BD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47" y="195411"/>
              <a:ext cx="442106" cy="431268"/>
            </a:xfrm>
            <a:prstGeom prst="rect">
              <a:avLst/>
            </a:prstGeom>
          </p:spPr>
        </p:pic>
        <p:grpSp>
          <p:nvGrpSpPr>
            <p:cNvPr id="13" name="Group 12">
              <a:extLst>
                <a:ext uri="{FF2B5EF4-FFF2-40B4-BE49-F238E27FC236}">
                  <a16:creationId xmlns:a16="http://schemas.microsoft.com/office/drawing/2014/main" id="{3DB7B90D-ED3B-44EC-A92D-E1314CD2D2E3}"/>
                </a:ext>
              </a:extLst>
            </p:cNvPr>
            <p:cNvGrpSpPr/>
            <p:nvPr/>
          </p:nvGrpSpPr>
          <p:grpSpPr>
            <a:xfrm>
              <a:off x="4858207" y="762692"/>
              <a:ext cx="2328098" cy="248842"/>
              <a:chOff x="4858207" y="762692"/>
              <a:chExt cx="2328098" cy="248842"/>
            </a:xfrm>
          </p:grpSpPr>
          <p:pic>
            <p:nvPicPr>
              <p:cNvPr id="14" name="Picture 13">
                <a:extLst>
                  <a:ext uri="{FF2B5EF4-FFF2-40B4-BE49-F238E27FC236}">
                    <a16:creationId xmlns:a16="http://schemas.microsoft.com/office/drawing/2014/main" id="{5D96493F-8A79-4FCB-A193-5515D3960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640" y="770749"/>
                <a:ext cx="339250" cy="218782"/>
              </a:xfrm>
              <a:prstGeom prst="rect">
                <a:avLst/>
              </a:prstGeom>
            </p:spPr>
          </p:pic>
          <p:pic>
            <p:nvPicPr>
              <p:cNvPr id="15" name="Picture 14">
                <a:extLst>
                  <a:ext uri="{FF2B5EF4-FFF2-40B4-BE49-F238E27FC236}">
                    <a16:creationId xmlns:a16="http://schemas.microsoft.com/office/drawing/2014/main" id="{34B23A26-BD52-407B-BC03-E53643693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207" y="785421"/>
                <a:ext cx="307544" cy="204110"/>
              </a:xfrm>
              <a:prstGeom prst="rect">
                <a:avLst/>
              </a:prstGeom>
            </p:spPr>
          </p:pic>
          <p:pic>
            <p:nvPicPr>
              <p:cNvPr id="16" name="Picture 15" descr="A screenshot of a cell phone&#10;&#10;Description generated with high confidence">
                <a:extLst>
                  <a:ext uri="{FF2B5EF4-FFF2-40B4-BE49-F238E27FC236}">
                    <a16:creationId xmlns:a16="http://schemas.microsoft.com/office/drawing/2014/main" id="{C2F75826-2092-4F25-93DA-70FF5FE8C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6251" y="762692"/>
                <a:ext cx="160054" cy="248842"/>
              </a:xfrm>
              <a:prstGeom prst="rect">
                <a:avLst/>
              </a:prstGeom>
            </p:spPr>
          </p:pic>
          <p:pic>
            <p:nvPicPr>
              <p:cNvPr id="17" name="Picture 16">
                <a:extLst>
                  <a:ext uri="{FF2B5EF4-FFF2-40B4-BE49-F238E27FC236}">
                    <a16:creationId xmlns:a16="http://schemas.microsoft.com/office/drawing/2014/main" id="{CF82D064-27C6-4F1B-A01E-6A284D9364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4779" y="772907"/>
                <a:ext cx="366582" cy="218662"/>
              </a:xfrm>
              <a:prstGeom prst="rect">
                <a:avLst/>
              </a:prstGeom>
            </p:spPr>
          </p:pic>
        </p:grpSp>
      </p:grpSp>
      <p:pic>
        <p:nvPicPr>
          <p:cNvPr id="3" name="Picture 2">
            <a:extLst>
              <a:ext uri="{FF2B5EF4-FFF2-40B4-BE49-F238E27FC236}">
                <a16:creationId xmlns:a16="http://schemas.microsoft.com/office/drawing/2014/main" id="{448834FA-0242-444E-B9F9-10E066136752}"/>
              </a:ext>
            </a:extLst>
          </p:cNvPr>
          <p:cNvPicPr>
            <a:picLocks noChangeAspect="1"/>
          </p:cNvPicPr>
          <p:nvPr/>
        </p:nvPicPr>
        <p:blipFill>
          <a:blip r:embed="rId7"/>
          <a:stretch>
            <a:fillRect/>
          </a:stretch>
        </p:blipFill>
        <p:spPr>
          <a:xfrm>
            <a:off x="6686223" y="1388013"/>
            <a:ext cx="4464234" cy="3188739"/>
          </a:xfrm>
          <a:prstGeom prst="rect">
            <a:avLst/>
          </a:prstGeom>
        </p:spPr>
      </p:pic>
    </p:spTree>
    <p:extLst>
      <p:ext uri="{BB962C8B-B14F-4D97-AF65-F5344CB8AC3E}">
        <p14:creationId xmlns:p14="http://schemas.microsoft.com/office/powerpoint/2010/main" val="289696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a:xfrm>
            <a:off x="278671" y="682867"/>
            <a:ext cx="11650218" cy="92754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ctr" defTabSz="932475"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sym typeface="Segoe UI"/>
              </a:rPr>
              <a:t>Essentials for mobile success</a:t>
            </a:r>
            <a:endParaRPr kumimoji="0" lang="en-US" sz="5294" b="0" i="0" u="none" strike="noStrike" kern="1200" cap="none" spc="-100"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sym typeface="Segoe UI"/>
            </a:endParaRPr>
          </a:p>
        </p:txBody>
      </p:sp>
      <p:grpSp>
        <p:nvGrpSpPr>
          <p:cNvPr id="10" name="Group 9"/>
          <p:cNvGrpSpPr/>
          <p:nvPr/>
        </p:nvGrpSpPr>
        <p:grpSpPr>
          <a:xfrm>
            <a:off x="897480" y="5370493"/>
            <a:ext cx="10279771" cy="862738"/>
            <a:chOff x="896004" y="5008314"/>
            <a:chExt cx="10282687" cy="862983"/>
          </a:xfrm>
        </p:grpSpPr>
        <p:sp>
          <p:nvSpPr>
            <p:cNvPr id="94" name="Title 1"/>
            <p:cNvSpPr txBox="1">
              <a:spLocks/>
            </p:cNvSpPr>
            <p:nvPr/>
          </p:nvSpPr>
          <p:spPr>
            <a:xfrm>
              <a:off x="7891421" y="5008314"/>
              <a:ext cx="3287270" cy="78501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069" rtl="0" eaLnBrk="1" fontAlgn="auto" latinLnBrk="0" hangingPunct="1">
                <a:lnSpc>
                  <a:spcPct val="90000"/>
                </a:lnSpc>
                <a:spcBef>
                  <a:spcPct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panose="020B0402040204020203" pitchFamily="34" charset="0"/>
                  <a:ea typeface="Segoe UI Semibold" charset="0"/>
                  <a:cs typeface="Segoe UI Semilight" panose="020B0402040204020203" pitchFamily="34" charset="0"/>
                  <a:sym typeface="Arial"/>
                  <a:rtl val="0"/>
                </a:rPr>
                <a:t>Intelligent cloud</a:t>
              </a:r>
            </a:p>
          </p:txBody>
        </p:sp>
        <p:sp>
          <p:nvSpPr>
            <p:cNvPr id="26" name="Title 1"/>
            <p:cNvSpPr txBox="1">
              <a:spLocks/>
            </p:cNvSpPr>
            <p:nvPr/>
          </p:nvSpPr>
          <p:spPr>
            <a:xfrm>
              <a:off x="4393712" y="5008314"/>
              <a:ext cx="3287267" cy="84526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069" rtl="0" eaLnBrk="1" fontAlgn="auto" latinLnBrk="0" hangingPunct="1">
                <a:lnSpc>
                  <a:spcPct val="90000"/>
                </a:lnSpc>
                <a:spcBef>
                  <a:spcPct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panose="020B0402040204020203" pitchFamily="34" charset="0"/>
                  <a:ea typeface="Segoe UI Semibold" charset="0"/>
                  <a:cs typeface="Segoe UI Semilight" panose="020B0402040204020203" pitchFamily="34" charset="0"/>
                  <a:sym typeface="Arial"/>
                  <a:rtl val="0"/>
                </a:rPr>
                <a:t>Build, test, distribute, learn</a:t>
              </a:r>
            </a:p>
          </p:txBody>
        </p:sp>
        <p:sp>
          <p:nvSpPr>
            <p:cNvPr id="27" name="Title 1"/>
            <p:cNvSpPr txBox="1">
              <a:spLocks/>
            </p:cNvSpPr>
            <p:nvPr/>
          </p:nvSpPr>
          <p:spPr>
            <a:xfrm>
              <a:off x="896004" y="5008314"/>
              <a:ext cx="3287266" cy="86298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069" rtl="0" eaLnBrk="1" fontAlgn="auto" latinLnBrk="0" hangingPunct="1">
                <a:lnSpc>
                  <a:spcPct val="90000"/>
                </a:lnSpc>
                <a:spcBef>
                  <a:spcPct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panose="020B0402040204020203" pitchFamily="34" charset="0"/>
                  <a:ea typeface="Segoe UI Semibold" charset="0"/>
                  <a:cs typeface="Segoe UI Semilight" panose="020B0402040204020203" pitchFamily="34" charset="0"/>
                  <a:sym typeface="Arial"/>
                  <a:rtl val="0"/>
                </a:rPr>
                <a:t>Beautiful native apps</a:t>
              </a:r>
            </a:p>
          </p:txBody>
        </p:sp>
      </p:grpSp>
      <p:pic>
        <p:nvPicPr>
          <p:cNvPr id="28" name="Picture 27"/>
          <p:cNvPicPr>
            <a:picLocks noChangeAspect="1"/>
          </p:cNvPicPr>
          <p:nvPr/>
        </p:nvPicPr>
        <p:blipFill>
          <a:blip r:embed="rId3"/>
          <a:stretch>
            <a:fillRect/>
          </a:stretch>
        </p:blipFill>
        <p:spPr>
          <a:xfrm>
            <a:off x="1938979" y="2234961"/>
            <a:ext cx="1454511" cy="2473657"/>
          </a:xfrm>
          <a:prstGeom prst="rect">
            <a:avLst/>
          </a:prstGeom>
        </p:spPr>
      </p:pic>
      <p:pic>
        <p:nvPicPr>
          <p:cNvPr id="29" name="Picture 28"/>
          <p:cNvPicPr>
            <a:picLocks noChangeAspect="1"/>
          </p:cNvPicPr>
          <p:nvPr/>
        </p:nvPicPr>
        <p:blipFill>
          <a:blip r:embed="rId4"/>
          <a:stretch>
            <a:fillRect/>
          </a:stretch>
        </p:blipFill>
        <p:spPr>
          <a:xfrm>
            <a:off x="4810800" y="2327694"/>
            <a:ext cx="2493799" cy="2311771"/>
          </a:xfrm>
          <a:prstGeom prst="rect">
            <a:avLst/>
          </a:prstGeom>
        </p:spPr>
      </p:pic>
      <p:cxnSp>
        <p:nvCxnSpPr>
          <p:cNvPr id="9" name="Straight Connector 8"/>
          <p:cNvCxnSpPr/>
          <p:nvPr/>
        </p:nvCxnSpPr>
        <p:spPr>
          <a:xfrm>
            <a:off x="4306060" y="2168368"/>
            <a:ext cx="0" cy="28816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93113" y="2168368"/>
            <a:ext cx="0" cy="28816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8516936" y="2185235"/>
            <a:ext cx="1996831" cy="2448770"/>
          </a:xfrm>
          <a:prstGeom prst="rect">
            <a:avLst/>
          </a:prstGeom>
        </p:spPr>
      </p:pic>
      <p:sp>
        <p:nvSpPr>
          <p:cNvPr id="2" name="Rectangle 1">
            <a:extLst>
              <a:ext uri="{FF2B5EF4-FFF2-40B4-BE49-F238E27FC236}">
                <a16:creationId xmlns:a16="http://schemas.microsoft.com/office/drawing/2014/main" id="{3D915CA6-8A84-479F-9F0C-226559A6C357}"/>
              </a:ext>
            </a:extLst>
          </p:cNvPr>
          <p:cNvSpPr/>
          <p:nvPr/>
        </p:nvSpPr>
        <p:spPr bwMode="auto">
          <a:xfrm>
            <a:off x="-283246" y="5968871"/>
            <a:ext cx="12774051" cy="9262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5A1B5F27-2D3A-4998-96D7-C32F2499FBB0}"/>
              </a:ext>
            </a:extLst>
          </p:cNvPr>
          <p:cNvPicPr>
            <a:picLocks noChangeAspect="1"/>
          </p:cNvPicPr>
          <p:nvPr/>
        </p:nvPicPr>
        <p:blipFill>
          <a:blip r:embed="rId6"/>
          <a:stretch>
            <a:fillRect/>
          </a:stretch>
        </p:blipFill>
        <p:spPr>
          <a:xfrm>
            <a:off x="1837982" y="5823419"/>
            <a:ext cx="1265982" cy="1265982"/>
          </a:xfrm>
          <a:prstGeom prst="rect">
            <a:avLst/>
          </a:prstGeom>
        </p:spPr>
      </p:pic>
      <p:pic>
        <p:nvPicPr>
          <p:cNvPr id="6" name="Picture 5">
            <a:extLst>
              <a:ext uri="{FF2B5EF4-FFF2-40B4-BE49-F238E27FC236}">
                <a16:creationId xmlns:a16="http://schemas.microsoft.com/office/drawing/2014/main" id="{17F8074D-1AC6-4E6C-A907-879F9434D250}"/>
              </a:ext>
            </a:extLst>
          </p:cNvPr>
          <p:cNvPicPr>
            <a:picLocks noChangeAspect="1"/>
          </p:cNvPicPr>
          <p:nvPr/>
        </p:nvPicPr>
        <p:blipFill>
          <a:blip r:embed="rId7"/>
          <a:stretch>
            <a:fillRect/>
          </a:stretch>
        </p:blipFill>
        <p:spPr>
          <a:xfrm>
            <a:off x="6282753" y="6118367"/>
            <a:ext cx="627242" cy="627242"/>
          </a:xfrm>
          <a:prstGeom prst="rect">
            <a:avLst/>
          </a:prstGeom>
        </p:spPr>
      </p:pic>
      <p:pic>
        <p:nvPicPr>
          <p:cNvPr id="8" name="Picture 7">
            <a:extLst>
              <a:ext uri="{FF2B5EF4-FFF2-40B4-BE49-F238E27FC236}">
                <a16:creationId xmlns:a16="http://schemas.microsoft.com/office/drawing/2014/main" id="{6C9AD514-735F-4F5E-91E8-6E4B44F109EC}"/>
              </a:ext>
            </a:extLst>
          </p:cNvPr>
          <p:cNvPicPr>
            <a:picLocks noChangeAspect="1"/>
          </p:cNvPicPr>
          <p:nvPr/>
        </p:nvPicPr>
        <p:blipFill>
          <a:blip r:embed="rId8"/>
          <a:stretch>
            <a:fillRect/>
          </a:stretch>
        </p:blipFill>
        <p:spPr>
          <a:xfrm>
            <a:off x="8710573" y="6087006"/>
            <a:ext cx="1610795" cy="685888"/>
          </a:xfrm>
          <a:prstGeom prst="rect">
            <a:avLst/>
          </a:prstGeom>
        </p:spPr>
      </p:pic>
      <p:pic>
        <p:nvPicPr>
          <p:cNvPr id="11" name="Picture 10">
            <a:extLst>
              <a:ext uri="{FF2B5EF4-FFF2-40B4-BE49-F238E27FC236}">
                <a16:creationId xmlns:a16="http://schemas.microsoft.com/office/drawing/2014/main" id="{090B3B42-5CA1-48AD-9911-483A592428B2}"/>
              </a:ext>
            </a:extLst>
          </p:cNvPr>
          <p:cNvPicPr>
            <a:picLocks noChangeAspect="1"/>
          </p:cNvPicPr>
          <p:nvPr/>
        </p:nvPicPr>
        <p:blipFill>
          <a:blip r:embed="rId9"/>
          <a:stretch>
            <a:fillRect/>
          </a:stretch>
        </p:blipFill>
        <p:spPr>
          <a:xfrm>
            <a:off x="5194309" y="6078698"/>
            <a:ext cx="797727" cy="711896"/>
          </a:xfrm>
          <a:prstGeom prst="rect">
            <a:avLst/>
          </a:prstGeom>
        </p:spPr>
      </p:pic>
    </p:spTree>
    <p:extLst>
      <p:ext uri="{BB962C8B-B14F-4D97-AF65-F5344CB8AC3E}">
        <p14:creationId xmlns:p14="http://schemas.microsoft.com/office/powerpoint/2010/main" val="262846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600"/>
                                        <p:tgtEl>
                                          <p:spTgt spid="51"/>
                                        </p:tgtEl>
                                      </p:cBhvr>
                                    </p:animEffect>
                                  </p:childTnLst>
                                </p:cTn>
                              </p:par>
                              <p:par>
                                <p:cTn id="8" presetID="35" presetClass="path" presetSubtype="0" decel="100000" fill="hold" grpId="1" nodeType="withEffect">
                                  <p:stCondLst>
                                    <p:cond delay="0"/>
                                  </p:stCondLst>
                                  <p:childTnLst>
                                    <p:animMotion origin="layout" path="M -0.05546 0.00023 L 5E-6 0.00023 " pathEditMode="relative" rAng="0" ptsTypes="AA">
                                      <p:cBhvr>
                                        <p:cTn id="9" dur="800" fill="hold"/>
                                        <p:tgtEl>
                                          <p:spTgt spid="51"/>
                                        </p:tgtEl>
                                        <p:attrNameLst>
                                          <p:attrName>ppt_x</p:attrName>
                                          <p:attrName>ppt_y</p:attrName>
                                        </p:attrNameLst>
                                      </p:cBhvr>
                                      <p:rCtr x="2773"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p:stCondLst>
                              <p:cond delay="18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3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73A65"/>
        </a:solidFill>
        <a:effectLst/>
      </p:bgPr>
    </p:bg>
    <p:spTree>
      <p:nvGrpSpPr>
        <p:cNvPr id="1" name=""/>
        <p:cNvGrpSpPr/>
        <p:nvPr/>
      </p:nvGrpSpPr>
      <p:grpSpPr>
        <a:xfrm>
          <a:off x="0" y="0"/>
          <a:ext cx="0" cy="0"/>
          <a:chOff x="0" y="0"/>
          <a:chExt cx="0" cy="0"/>
        </a:xfrm>
      </p:grpSpPr>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dirty="0">
                <a:solidFill>
                  <a:srgbClr val="FFFFFF"/>
                </a:solidFill>
                <a:latin typeface="Segoe UI Light"/>
                <a:sym typeface="Segoe UI"/>
              </a:rPr>
              <a:t>Get started today</a:t>
            </a:r>
          </a:p>
          <a:p>
            <a:pPr defTabSz="914238"/>
            <a:r>
              <a:rPr lang="en-US" dirty="0">
                <a:solidFill>
                  <a:srgbClr val="FFFFFF"/>
                </a:solidFill>
                <a:latin typeface="Segoe UI Light"/>
                <a:sym typeface="Segoe UI"/>
              </a:rPr>
              <a:t>azure.com</a:t>
            </a:r>
          </a:p>
        </p:txBody>
      </p:sp>
      <p:pic>
        <p:nvPicPr>
          <p:cNvPr id="4" name="Picture 3">
            <a:extLst>
              <a:ext uri="{FF2B5EF4-FFF2-40B4-BE49-F238E27FC236}">
                <a16:creationId xmlns:a16="http://schemas.microsoft.com/office/drawing/2014/main" id="{1D4081B7-0F3E-451E-92EA-E381E43514DA}"/>
              </a:ext>
            </a:extLst>
          </p:cNvPr>
          <p:cNvPicPr>
            <a:picLocks noChangeAspect="1"/>
          </p:cNvPicPr>
          <p:nvPr/>
        </p:nvPicPr>
        <p:blipFill>
          <a:blip r:embed="rId3"/>
          <a:stretch>
            <a:fillRect/>
          </a:stretch>
        </p:blipFill>
        <p:spPr>
          <a:xfrm>
            <a:off x="785721" y="2042099"/>
            <a:ext cx="4464234" cy="3188739"/>
          </a:xfrm>
          <a:prstGeom prst="rect">
            <a:avLst/>
          </a:prstGeom>
        </p:spPr>
      </p:pic>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rgbClr val="404040"/>
                </a:solidFill>
                <a:cs typeface="Arial"/>
              </a:rPr>
              <a:t>Matthew Leibowitz</a:t>
            </a:r>
          </a:p>
          <a:p>
            <a:pPr defTabSz="914314"/>
            <a:r>
              <a:rPr lang="en-US" sz="1961" kern="0" dirty="0">
                <a:solidFill>
                  <a:srgbClr val="404040"/>
                </a:solidFill>
                <a:latin typeface="Segoe UI Light"/>
                <a:cs typeface="Arial"/>
              </a:rPr>
              <a:t>Software Engineer @ Microsoft</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3267004" cy="416695"/>
            </a:xfrm>
            <a:prstGeom prst="rect">
              <a:avLst/>
            </a:prstGeom>
            <a:noFill/>
          </p:spPr>
          <p:txBody>
            <a:bodyPr wrap="square" rtlCol="0">
              <a:spAutoFit/>
            </a:bodyPr>
            <a:lstStyle/>
            <a:p>
              <a:pPr defTabSz="914314">
                <a:lnSpc>
                  <a:spcPct val="130000"/>
                </a:lnSpc>
              </a:pPr>
              <a:r>
                <a:rPr lang="en-US" sz="1765" kern="0" dirty="0">
                  <a:solidFill>
                    <a:srgbClr val="404040"/>
                  </a:solidFill>
                  <a:latin typeface="Segoe UI Light"/>
                  <a:cs typeface="Arial"/>
                </a:rPr>
                <a:t>maleib@microsoft.com</a:t>
              </a:r>
            </a:p>
          </p:txBody>
        </p:sp>
        <p:sp>
          <p:nvSpPr>
            <p:cNvPr id="11" name="TextBox 10"/>
            <p:cNvSpPr txBox="1"/>
            <p:nvPr/>
          </p:nvSpPr>
          <p:spPr>
            <a:xfrm>
              <a:off x="5263582" y="5935662"/>
              <a:ext cx="3163436" cy="416695"/>
            </a:xfrm>
            <a:prstGeom prst="rect">
              <a:avLst/>
            </a:prstGeom>
            <a:noFill/>
          </p:spPr>
          <p:txBody>
            <a:bodyPr wrap="square" rtlCol="0">
              <a:spAutoFit/>
            </a:bodyPr>
            <a:lstStyle/>
            <a:p>
              <a:pPr algn="ctr" defTabSz="914314">
                <a:lnSpc>
                  <a:spcPct val="130000"/>
                </a:lnSpc>
              </a:pPr>
              <a:r>
                <a:rPr lang="en-US" sz="1765" kern="0" dirty="0">
                  <a:solidFill>
                    <a:srgbClr val="404040"/>
                  </a:solidFill>
                  <a:latin typeface="Segoe UI Light"/>
                  <a:cs typeface="Arial"/>
                </a:rPr>
                <a:t>dotnetdevaddict.co.za</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dirty="0">
                  <a:solidFill>
                    <a:srgbClr val="404040"/>
                  </a:solidFill>
                  <a:latin typeface="Segoe UI Light"/>
                  <a:cs typeface="Arial"/>
                </a:rPr>
                <a:t>@mattleibow</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990073-A10E-4161-A240-683760417F38}"/>
              </a:ext>
            </a:extLst>
          </p:cNvPr>
          <p:cNvSpPr txBox="1"/>
          <p:nvPr/>
        </p:nvSpPr>
        <p:spPr>
          <a:xfrm>
            <a:off x="5237397" y="2237262"/>
            <a:ext cx="1210909" cy="1625060"/>
          </a:xfrm>
          <a:prstGeom prst="rect">
            <a:avLst/>
          </a:prstGeom>
          <a:noFill/>
        </p:spPr>
        <p:txBody>
          <a:bodyPr wrap="none" lIns="182880" tIns="146304" rIns="182880" bIns="146304" rtlCol="0">
            <a:spAutoFit/>
          </a:bodyPr>
          <a:lstStyle/>
          <a:p>
            <a:pPr>
              <a:lnSpc>
                <a:spcPct val="90000"/>
              </a:lnSpc>
              <a:spcAft>
                <a:spcPts val="600"/>
              </a:spcAft>
            </a:pPr>
            <a:r>
              <a:rPr lang="en-US" sz="9600" dirty="0">
                <a:gradFill>
                  <a:gsLst>
                    <a:gs pos="2917">
                      <a:schemeClr val="tx1"/>
                    </a:gs>
                    <a:gs pos="30000">
                      <a:schemeClr val="tx1"/>
                    </a:gs>
                  </a:gsLst>
                  <a:lin ang="5400000" scaled="0"/>
                </a:gradFill>
              </a:rPr>
              <a:t>+</a:t>
            </a:r>
          </a:p>
        </p:txBody>
      </p:sp>
      <p:sp>
        <p:nvSpPr>
          <p:cNvPr id="6" name="TextBox 5">
            <a:extLst>
              <a:ext uri="{FF2B5EF4-FFF2-40B4-BE49-F238E27FC236}">
                <a16:creationId xmlns:a16="http://schemas.microsoft.com/office/drawing/2014/main" id="{83FE7062-2863-40DA-A9DC-2895E916E450}"/>
              </a:ext>
            </a:extLst>
          </p:cNvPr>
          <p:cNvSpPr txBox="1"/>
          <p:nvPr/>
        </p:nvSpPr>
        <p:spPr>
          <a:xfrm>
            <a:off x="1635664" y="5045445"/>
            <a:ext cx="10020179"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rPr>
              <a:t>The Best Way to Build Cloud-Connected Mobile Apps</a:t>
            </a:r>
          </a:p>
        </p:txBody>
      </p:sp>
      <p:sp>
        <p:nvSpPr>
          <p:cNvPr id="9" name="Title 1">
            <a:extLst>
              <a:ext uri="{FF2B5EF4-FFF2-40B4-BE49-F238E27FC236}">
                <a16:creationId xmlns:a16="http://schemas.microsoft.com/office/drawing/2014/main" id="{141D9AA4-E7A7-4093-95A0-69958A224B17}"/>
              </a:ext>
            </a:extLst>
          </p:cNvPr>
          <p:cNvSpPr txBox="1">
            <a:spLocks/>
          </p:cNvSpPr>
          <p:nvPr/>
        </p:nvSpPr>
        <p:spPr>
          <a:xfrm>
            <a:off x="-3148492" y="3262944"/>
            <a:ext cx="11742293" cy="540370"/>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462">
              <a:defRPr/>
            </a:pPr>
            <a:r>
              <a:rPr lang="en-US" sz="3200" dirty="0">
                <a:solidFill>
                  <a:srgbClr val="5C2D91"/>
                </a:solidFill>
                <a:latin typeface="Segoe UI Light"/>
              </a:rPr>
              <a:t>Visual Studio and Xamarin</a:t>
            </a:r>
          </a:p>
        </p:txBody>
      </p:sp>
      <p:cxnSp>
        <p:nvCxnSpPr>
          <p:cNvPr id="10" name="Straight Connector 9">
            <a:extLst>
              <a:ext uri="{FF2B5EF4-FFF2-40B4-BE49-F238E27FC236}">
                <a16:creationId xmlns:a16="http://schemas.microsoft.com/office/drawing/2014/main" id="{5ABC6B54-C4A6-42EA-89EF-B62D19E2AD00}"/>
              </a:ext>
            </a:extLst>
          </p:cNvPr>
          <p:cNvCxnSpPr>
            <a:cxnSpLocks/>
          </p:cNvCxnSpPr>
          <p:nvPr/>
        </p:nvCxnSpPr>
        <p:spPr>
          <a:xfrm flipV="1">
            <a:off x="462164" y="3104073"/>
            <a:ext cx="4537316" cy="37181"/>
          </a:xfrm>
          <a:prstGeom prst="line">
            <a:avLst/>
          </a:prstGeom>
          <a:noFill/>
          <a:ln w="9525" cap="flat" cmpd="sng" algn="ctr">
            <a:solidFill>
              <a:srgbClr val="7549A7"/>
            </a:solidFill>
            <a:prstDash val="solid"/>
            <a:headEnd type="none"/>
            <a:tailEnd type="none"/>
          </a:ln>
          <a:effectLst/>
        </p:spPr>
      </p:cxnSp>
      <p:grpSp>
        <p:nvGrpSpPr>
          <p:cNvPr id="11" name="Group 10">
            <a:extLst>
              <a:ext uri="{FF2B5EF4-FFF2-40B4-BE49-F238E27FC236}">
                <a16:creationId xmlns:a16="http://schemas.microsoft.com/office/drawing/2014/main" id="{273C114F-572F-4AFE-8DA3-7CFEAFE6479D}"/>
              </a:ext>
            </a:extLst>
          </p:cNvPr>
          <p:cNvGrpSpPr/>
          <p:nvPr/>
        </p:nvGrpSpPr>
        <p:grpSpPr>
          <a:xfrm>
            <a:off x="939799" y="1726684"/>
            <a:ext cx="3582046" cy="1255699"/>
            <a:chOff x="4858207" y="195411"/>
            <a:chExt cx="2328098" cy="816123"/>
          </a:xfrm>
        </p:grpSpPr>
        <p:pic>
          <p:nvPicPr>
            <p:cNvPr id="12" name="Picture 11" descr="A picture containing clipart&#10;&#10;Description generated with very high confidence">
              <a:extLst>
                <a:ext uri="{FF2B5EF4-FFF2-40B4-BE49-F238E27FC236}">
                  <a16:creationId xmlns:a16="http://schemas.microsoft.com/office/drawing/2014/main" id="{C7E08490-604D-4CC0-8393-997BA8BD5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947" y="195411"/>
              <a:ext cx="442106" cy="431268"/>
            </a:xfrm>
            <a:prstGeom prst="rect">
              <a:avLst/>
            </a:prstGeom>
          </p:spPr>
        </p:pic>
        <p:grpSp>
          <p:nvGrpSpPr>
            <p:cNvPr id="13" name="Group 12">
              <a:extLst>
                <a:ext uri="{FF2B5EF4-FFF2-40B4-BE49-F238E27FC236}">
                  <a16:creationId xmlns:a16="http://schemas.microsoft.com/office/drawing/2014/main" id="{3DB7B90D-ED3B-44EC-A92D-E1314CD2D2E3}"/>
                </a:ext>
              </a:extLst>
            </p:cNvPr>
            <p:cNvGrpSpPr/>
            <p:nvPr/>
          </p:nvGrpSpPr>
          <p:grpSpPr>
            <a:xfrm>
              <a:off x="4858207" y="762692"/>
              <a:ext cx="2328098" cy="248842"/>
              <a:chOff x="4858207" y="762692"/>
              <a:chExt cx="2328098" cy="248842"/>
            </a:xfrm>
          </p:grpSpPr>
          <p:pic>
            <p:nvPicPr>
              <p:cNvPr id="14" name="Picture 13">
                <a:extLst>
                  <a:ext uri="{FF2B5EF4-FFF2-40B4-BE49-F238E27FC236}">
                    <a16:creationId xmlns:a16="http://schemas.microsoft.com/office/drawing/2014/main" id="{5D96493F-8A79-4FCB-A193-5515D39602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0640" y="770749"/>
                <a:ext cx="339250" cy="218782"/>
              </a:xfrm>
              <a:prstGeom prst="rect">
                <a:avLst/>
              </a:prstGeom>
            </p:spPr>
          </p:pic>
          <p:pic>
            <p:nvPicPr>
              <p:cNvPr id="15" name="Picture 14">
                <a:extLst>
                  <a:ext uri="{FF2B5EF4-FFF2-40B4-BE49-F238E27FC236}">
                    <a16:creationId xmlns:a16="http://schemas.microsoft.com/office/drawing/2014/main" id="{34B23A26-BD52-407B-BC03-E536436934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8207" y="785421"/>
                <a:ext cx="307544" cy="204110"/>
              </a:xfrm>
              <a:prstGeom prst="rect">
                <a:avLst/>
              </a:prstGeom>
            </p:spPr>
          </p:pic>
          <p:pic>
            <p:nvPicPr>
              <p:cNvPr id="16" name="Picture 15" descr="A screenshot of a cell phone&#10;&#10;Description generated with high confidence">
                <a:extLst>
                  <a:ext uri="{FF2B5EF4-FFF2-40B4-BE49-F238E27FC236}">
                    <a16:creationId xmlns:a16="http://schemas.microsoft.com/office/drawing/2014/main" id="{C2F75826-2092-4F25-93DA-70FF5FE8CA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6251" y="762692"/>
                <a:ext cx="160054" cy="248842"/>
              </a:xfrm>
              <a:prstGeom prst="rect">
                <a:avLst/>
              </a:prstGeom>
            </p:spPr>
          </p:pic>
          <p:pic>
            <p:nvPicPr>
              <p:cNvPr id="17" name="Picture 16">
                <a:extLst>
                  <a:ext uri="{FF2B5EF4-FFF2-40B4-BE49-F238E27FC236}">
                    <a16:creationId xmlns:a16="http://schemas.microsoft.com/office/drawing/2014/main" id="{CF82D064-27C6-4F1B-A01E-6A284D9364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4779" y="772907"/>
                <a:ext cx="366582" cy="218662"/>
              </a:xfrm>
              <a:prstGeom prst="rect">
                <a:avLst/>
              </a:prstGeom>
            </p:spPr>
          </p:pic>
        </p:grpSp>
      </p:grpSp>
      <p:pic>
        <p:nvPicPr>
          <p:cNvPr id="3" name="Picture 2">
            <a:extLst>
              <a:ext uri="{FF2B5EF4-FFF2-40B4-BE49-F238E27FC236}">
                <a16:creationId xmlns:a16="http://schemas.microsoft.com/office/drawing/2014/main" id="{448834FA-0242-444E-B9F9-10E066136752}"/>
              </a:ext>
            </a:extLst>
          </p:cNvPr>
          <p:cNvPicPr>
            <a:picLocks noChangeAspect="1"/>
          </p:cNvPicPr>
          <p:nvPr/>
        </p:nvPicPr>
        <p:blipFill>
          <a:blip r:embed="rId7"/>
          <a:stretch>
            <a:fillRect/>
          </a:stretch>
        </p:blipFill>
        <p:spPr>
          <a:xfrm>
            <a:off x="6686223" y="1388013"/>
            <a:ext cx="4464234" cy="3188739"/>
          </a:xfrm>
          <a:prstGeom prst="rect">
            <a:avLst/>
          </a:prstGeom>
        </p:spPr>
      </p:pic>
    </p:spTree>
    <p:extLst>
      <p:ext uri="{BB962C8B-B14F-4D97-AF65-F5344CB8AC3E}">
        <p14:creationId xmlns:p14="http://schemas.microsoft.com/office/powerpoint/2010/main" val="117155365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6791" t="1663" r="70346" b="75381"/>
          <a:stretch/>
        </p:blipFill>
        <p:spPr>
          <a:xfrm>
            <a:off x="1815469" y="1878690"/>
            <a:ext cx="3044497" cy="3100620"/>
          </a:xfrm>
          <a:prstGeom prst="rect">
            <a:avLst/>
          </a:prstGeom>
        </p:spPr>
      </p:pic>
      <p:pic>
        <p:nvPicPr>
          <p:cNvPr id="7" name="Picture 6">
            <a:extLst>
              <a:ext uri="{FF2B5EF4-FFF2-40B4-BE49-F238E27FC236}">
                <a16:creationId xmlns:a16="http://schemas.microsoft.com/office/drawing/2014/main" id="{6D20AC53-F6BE-4363-8CF6-C3B6DE27D4AA}"/>
              </a:ext>
            </a:extLst>
          </p:cNvPr>
          <p:cNvPicPr>
            <a:picLocks noChangeAspect="1"/>
          </p:cNvPicPr>
          <p:nvPr/>
        </p:nvPicPr>
        <p:blipFill rotWithShape="1">
          <a:blip r:embed="rId2"/>
          <a:srcRect l="9530" t="25938" r="64152" b="45539"/>
          <a:stretch/>
        </p:blipFill>
        <p:spPr>
          <a:xfrm>
            <a:off x="7512050" y="1502784"/>
            <a:ext cx="3504505" cy="3852432"/>
          </a:xfrm>
          <a:prstGeom prst="rect">
            <a:avLst/>
          </a:prstGeom>
        </p:spPr>
      </p:pic>
    </p:spTree>
    <p:extLst>
      <p:ext uri="{BB962C8B-B14F-4D97-AF65-F5344CB8AC3E}">
        <p14:creationId xmlns:p14="http://schemas.microsoft.com/office/powerpoint/2010/main" val="136561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35171" t="1508" r="37023" b="73852"/>
          <a:stretch/>
        </p:blipFill>
        <p:spPr>
          <a:xfrm>
            <a:off x="1544589" y="1855909"/>
            <a:ext cx="3702633" cy="3327993"/>
          </a:xfrm>
          <a:prstGeom prst="rect">
            <a:avLst/>
          </a:prstGeom>
        </p:spPr>
      </p:pic>
      <p:pic>
        <p:nvPicPr>
          <p:cNvPr id="7" name="Picture 6">
            <a:extLst>
              <a:ext uri="{FF2B5EF4-FFF2-40B4-BE49-F238E27FC236}">
                <a16:creationId xmlns:a16="http://schemas.microsoft.com/office/drawing/2014/main" id="{9100260A-1A57-4688-8C69-766F15ADD7D0}"/>
              </a:ext>
            </a:extLst>
          </p:cNvPr>
          <p:cNvPicPr>
            <a:picLocks noChangeAspect="1"/>
          </p:cNvPicPr>
          <p:nvPr/>
        </p:nvPicPr>
        <p:blipFill rotWithShape="1">
          <a:blip r:embed="rId2"/>
          <a:srcRect l="35171" t="25837" r="37023" b="50632"/>
          <a:stretch/>
        </p:blipFill>
        <p:spPr>
          <a:xfrm>
            <a:off x="7161399" y="1839912"/>
            <a:ext cx="3702633" cy="3178176"/>
          </a:xfrm>
          <a:prstGeom prst="rect">
            <a:avLst/>
          </a:prstGeom>
        </p:spPr>
      </p:pic>
    </p:spTree>
    <p:extLst>
      <p:ext uri="{BB962C8B-B14F-4D97-AF65-F5344CB8AC3E}">
        <p14:creationId xmlns:p14="http://schemas.microsoft.com/office/powerpoint/2010/main" val="278467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62698" r="2006" b="73542"/>
          <a:stretch/>
        </p:blipFill>
        <p:spPr>
          <a:xfrm>
            <a:off x="1035896" y="1645703"/>
            <a:ext cx="4699998" cy="3573469"/>
          </a:xfrm>
          <a:prstGeom prst="rect">
            <a:avLst/>
          </a:prstGeom>
        </p:spPr>
      </p:pic>
      <p:pic>
        <p:nvPicPr>
          <p:cNvPr id="8" name="Picture 7">
            <a:extLst>
              <a:ext uri="{FF2B5EF4-FFF2-40B4-BE49-F238E27FC236}">
                <a16:creationId xmlns:a16="http://schemas.microsoft.com/office/drawing/2014/main" id="{495B8622-1F33-4306-9EF4-A93F5C059454}"/>
              </a:ext>
            </a:extLst>
          </p:cNvPr>
          <p:cNvPicPr>
            <a:picLocks noChangeAspect="1"/>
          </p:cNvPicPr>
          <p:nvPr/>
        </p:nvPicPr>
        <p:blipFill rotWithShape="1">
          <a:blip r:embed="rId2"/>
          <a:srcRect l="62698" t="25965" r="2006" b="35430"/>
          <a:stretch/>
        </p:blipFill>
        <p:spPr>
          <a:xfrm>
            <a:off x="6864506" y="821958"/>
            <a:ext cx="4699998" cy="5214085"/>
          </a:xfrm>
          <a:prstGeom prst="rect">
            <a:avLst/>
          </a:prstGeom>
        </p:spPr>
      </p:pic>
    </p:spTree>
    <p:extLst>
      <p:ext uri="{BB962C8B-B14F-4D97-AF65-F5344CB8AC3E}">
        <p14:creationId xmlns:p14="http://schemas.microsoft.com/office/powerpoint/2010/main" val="22060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193c54-ffb8-48f3-8a39-afc24f822c79&quot;,&quot;TimeStamp&quot;:&quot;2017-10-04T12:00:01.7847843+02:00&quot;}"/>
</p:tagLst>
</file>

<file path=ppt/theme/theme1.xml><?xml version="1.0" encoding="utf-8"?>
<a:theme xmlns:a="http://schemas.openxmlformats.org/drawingml/2006/main" name="Dotnet_Template">
  <a:themeElements>
    <a:clrScheme name="Custom 1">
      <a:dk1>
        <a:srgbClr val="505050"/>
      </a:dk1>
      <a:lt1>
        <a:srgbClr val="FFFFFF"/>
      </a:lt1>
      <a:dk2>
        <a:srgbClr val="0078D4"/>
      </a:dk2>
      <a:lt2>
        <a:srgbClr val="F2F2F2"/>
      </a:lt2>
      <a:accent1>
        <a:srgbClr val="0078D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1630</Words>
  <Application>Microsoft Office PowerPoint</Application>
  <PresentationFormat>Widescreen</PresentationFormat>
  <Paragraphs>193</Paragraphs>
  <Slides>41</Slides>
  <Notes>17</Notes>
  <HiddenSlides>0</HiddenSlides>
  <MMClips>1</MMClips>
  <ScaleCrop>false</ScaleCrop>
  <HeadingPairs>
    <vt:vector size="8" baseType="variant">
      <vt:variant>
        <vt:lpstr>Fonts Used</vt:lpstr>
      </vt:variant>
      <vt:variant>
        <vt:i4>10</vt:i4>
      </vt:variant>
      <vt:variant>
        <vt:lpstr>Theme</vt:lpstr>
      </vt:variant>
      <vt:variant>
        <vt:i4>5</vt:i4>
      </vt:variant>
      <vt:variant>
        <vt:lpstr>Embedded OLE Servers</vt:lpstr>
      </vt:variant>
      <vt:variant>
        <vt:i4>1</vt:i4>
      </vt:variant>
      <vt:variant>
        <vt:lpstr>Slide Titles</vt:lpstr>
      </vt:variant>
      <vt:variant>
        <vt:i4>41</vt:i4>
      </vt:variant>
    </vt:vector>
  </HeadingPairs>
  <TitlesOfParts>
    <vt:vector size="57" baseType="lpstr">
      <vt:lpstr>.AppleSystemUIFont</vt:lpstr>
      <vt:lpstr>Arial</vt:lpstr>
      <vt:lpstr>Calibri</vt:lpstr>
      <vt:lpstr>Consolas</vt:lpstr>
      <vt:lpstr>Helvetica Neue</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Image</vt:lpstr>
      <vt:lpstr>Using Azure to Create Cloud-Enabled Mobile Apps</vt:lpstr>
      <vt:lpstr>Agenda</vt:lpstr>
      <vt:lpstr>Your platform for building anything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vt:lpstr>
      <vt:lpstr>Azure Active Directory</vt:lpstr>
      <vt:lpstr>Azure Active Directory B2C</vt:lpstr>
      <vt:lpstr>PowerPoint Presentation</vt:lpstr>
      <vt:lpstr>PowerPoint Presentation</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Intelligent Apps</vt:lpstr>
      <vt:lpstr>PowerPoint Presentation</vt:lpstr>
      <vt:lpstr>Cognitive Services</vt:lpstr>
      <vt:lpstr>Serverless</vt:lpstr>
      <vt:lpstr>Azure Functions</vt:lpstr>
      <vt:lpstr>Functions Scenarios</vt:lpstr>
      <vt:lpstr>Functions Scenarios</vt:lpstr>
      <vt:lpstr>Functions Scenarios</vt:lpstr>
      <vt:lpstr>Loved by Developers, Trusted by Enterprises</vt:lpstr>
      <vt:lpstr>PowerPoint Presentation</vt:lpstr>
      <vt:lpstr>PowerPoint Presentation</vt:lpstr>
      <vt:lpstr>Coca-Cola Bottling Co. Consolidated</vt:lpstr>
      <vt:lpstr>PowerPoint Presentation</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2019-04-17T19:38:34Z</dcterms:modified>
  <cp:category>Development</cp:category>
</cp:coreProperties>
</file>